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54"/>
  </p:notesMasterIdLst>
  <p:sldIdLst>
    <p:sldId id="256" r:id="rId2"/>
    <p:sldId id="268" r:id="rId3"/>
    <p:sldId id="271" r:id="rId4"/>
    <p:sldId id="269" r:id="rId5"/>
    <p:sldId id="270" r:id="rId6"/>
    <p:sldId id="279" r:id="rId7"/>
    <p:sldId id="280" r:id="rId8"/>
    <p:sldId id="282" r:id="rId9"/>
    <p:sldId id="299" r:id="rId10"/>
    <p:sldId id="300" r:id="rId11"/>
    <p:sldId id="318" r:id="rId12"/>
    <p:sldId id="317" r:id="rId13"/>
    <p:sldId id="320" r:id="rId14"/>
    <p:sldId id="321" r:id="rId15"/>
    <p:sldId id="323" r:id="rId16"/>
    <p:sldId id="303" r:id="rId17"/>
    <p:sldId id="304" r:id="rId18"/>
    <p:sldId id="305" r:id="rId19"/>
    <p:sldId id="306" r:id="rId20"/>
    <p:sldId id="307" r:id="rId21"/>
    <p:sldId id="308" r:id="rId22"/>
    <p:sldId id="309" r:id="rId23"/>
    <p:sldId id="314" r:id="rId24"/>
    <p:sldId id="315" r:id="rId25"/>
    <p:sldId id="316" r:id="rId26"/>
    <p:sldId id="310" r:id="rId27"/>
    <p:sldId id="311" r:id="rId28"/>
    <p:sldId id="312" r:id="rId29"/>
    <p:sldId id="313" r:id="rId30"/>
    <p:sldId id="274" r:id="rId31"/>
    <p:sldId id="283" r:id="rId32"/>
    <p:sldId id="275" r:id="rId33"/>
    <p:sldId id="284" r:id="rId34"/>
    <p:sldId id="278" r:id="rId35"/>
    <p:sldId id="285" r:id="rId36"/>
    <p:sldId id="287" r:id="rId37"/>
    <p:sldId id="302" r:id="rId38"/>
    <p:sldId id="301" r:id="rId39"/>
    <p:sldId id="286" r:id="rId40"/>
    <p:sldId id="288" r:id="rId41"/>
    <p:sldId id="289" r:id="rId42"/>
    <p:sldId id="290" r:id="rId43"/>
    <p:sldId id="295" r:id="rId44"/>
    <p:sldId id="291" r:id="rId45"/>
    <p:sldId id="296" r:id="rId46"/>
    <p:sldId id="292" r:id="rId47"/>
    <p:sldId id="297" r:id="rId48"/>
    <p:sldId id="293" r:id="rId49"/>
    <p:sldId id="294" r:id="rId50"/>
    <p:sldId id="298" r:id="rId51"/>
    <p:sldId id="272" r:id="rId52"/>
    <p:sldId id="325" r:id="rId5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223F2D-0E37-47CA-A9EB-6F0FAD543A9C}" type="datetimeFigureOut">
              <a:rPr lang="ru-RU" smtClean="0"/>
              <a:pPr/>
              <a:t>05.10.2023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E6D0D9-9CB2-4A61-9711-0F133823D1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004923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6D0D9-9CB2-4A61-9711-0F133823D10B}" type="slidenum">
              <a:rPr lang="ru-RU" smtClean="0"/>
              <a:pPr/>
              <a:t>43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5675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05.10.2023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836712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Муниципальное бюджетное дошкольное </a:t>
            </a:r>
            <a:r>
              <a:rPr lang="ru-RU" b="1" dirty="0" smtClean="0"/>
              <a:t>образовательное учреждение</a:t>
            </a:r>
            <a:endParaRPr lang="ru-RU" b="1" dirty="0" smtClean="0"/>
          </a:p>
          <a:p>
            <a:pPr algn="ctr"/>
            <a:r>
              <a:rPr lang="ru-RU" b="1" dirty="0" smtClean="0"/>
              <a:t> муниципального образования </a:t>
            </a:r>
            <a:r>
              <a:rPr lang="ru-RU" b="1" dirty="0" err="1" smtClean="0"/>
              <a:t>Плавский</a:t>
            </a:r>
            <a:r>
              <a:rPr lang="ru-RU" b="1" dirty="0" smtClean="0"/>
              <a:t> район</a:t>
            </a:r>
            <a:endParaRPr lang="ru-RU" dirty="0" smtClean="0"/>
          </a:p>
          <a:p>
            <a:pPr algn="ctr"/>
            <a:r>
              <a:rPr lang="ru-RU" b="1" dirty="0" smtClean="0"/>
              <a:t> «Детский сад «Родничок» </a:t>
            </a:r>
          </a:p>
          <a:p>
            <a:pPr algn="ctr"/>
            <a:endParaRPr lang="ru-RU" sz="1600" b="1" dirty="0" smtClean="0"/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Обобщение опыта работы по теме </a:t>
            </a:r>
          </a:p>
          <a:p>
            <a:pPr algn="ctr"/>
            <a:r>
              <a:rPr lang="ru-RU" sz="3200" dirty="0" smtClean="0"/>
              <a:t>«Дидактическая игра как средство экологического воспитания </a:t>
            </a:r>
            <a:endParaRPr lang="ru-RU" sz="3200" dirty="0" smtClean="0"/>
          </a:p>
          <a:p>
            <a:pPr algn="ctr"/>
            <a:r>
              <a:rPr lang="ru-RU" sz="3200" dirty="0" smtClean="0"/>
              <a:t>детей </a:t>
            </a:r>
            <a:r>
              <a:rPr lang="ru-RU" sz="3200" dirty="0" smtClean="0"/>
              <a:t>дошкольного возраста»</a:t>
            </a:r>
            <a:r>
              <a:rPr lang="ru-RU" sz="3200" dirty="0" smtClean="0">
                <a:latin typeface="Corbel" pitchFamily="34" charset="0"/>
                <a:cs typeface="Times New Roman" pitchFamily="18" charset="0"/>
              </a:rPr>
              <a:t> </a:t>
            </a:r>
            <a:br>
              <a:rPr lang="ru-RU" sz="3200" dirty="0" smtClean="0">
                <a:latin typeface="Corbel" pitchFamily="34" charset="0"/>
                <a:cs typeface="Times New Roman" pitchFamily="18" charset="0"/>
              </a:rPr>
            </a:br>
            <a:endParaRPr lang="ru-RU" sz="3200" dirty="0" smtClean="0">
              <a:latin typeface="Corbel" pitchFamily="34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Corbel" pitchFamily="34" charset="0"/>
                <a:cs typeface="Times New Roman" pitchFamily="18" charset="0"/>
              </a:rPr>
              <a:t>Воспитатель: Попова Наталья Анатольевна</a:t>
            </a:r>
            <a:r>
              <a:rPr lang="ru-RU" sz="1600" dirty="0" smtClean="0">
                <a:latin typeface="Corbel" pitchFamily="34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Corbel" pitchFamily="34" charset="0"/>
                <a:cs typeface="Times New Roman" pitchFamily="18" charset="0"/>
              </a:rPr>
            </a:b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908720"/>
            <a:ext cx="842493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Суть </a:t>
            </a:r>
            <a:r>
              <a:rPr lang="ru-RU" dirty="0"/>
              <a:t>дидактических игр </a:t>
            </a:r>
            <a:r>
              <a:rPr lang="ru-RU" b="1" dirty="0"/>
              <a:t>для развития эстетического восприятия природы</a:t>
            </a:r>
            <a:r>
              <a:rPr lang="ru-RU" dirty="0"/>
              <a:t> состоит в том, что дошкольники при непосредственном контакте с природными объектами (наблюдении, прикосновении к растению, животному, поглаживание ствола, листьев и т.д.) должны рассказывать что-либо интересное об объекте природы. Это могут быть особенности внешнего вида, </a:t>
            </a:r>
            <a:r>
              <a:rPr lang="ru-RU" dirty="0" smtClean="0"/>
              <a:t>роста</a:t>
            </a:r>
            <a:r>
              <a:rPr lang="ru-RU" dirty="0"/>
              <a:t>, развития, ухода или случаи бережного (жестокого) отношения людей к растениям, животным. Ребенок становится внимательным к миру природы и ко всему, что в нём происходит, занимает позицию защитника и созидателя красоты в природе.</a:t>
            </a:r>
          </a:p>
          <a:p>
            <a:pPr algn="just"/>
            <a:r>
              <a:rPr lang="ru-RU" dirty="0"/>
              <a:t>Основу дидактических игр </a:t>
            </a:r>
            <a:r>
              <a:rPr lang="ru-RU" b="1" dirty="0"/>
              <a:t>для формирования нравственно-оценочного опыта поведения в природе </a:t>
            </a:r>
            <a:r>
              <a:rPr lang="ru-RU" dirty="0"/>
              <a:t>составляют определенные ситуации. В ходе игр обсуждаются последствия хороших и плохих поступков сверстников, идёт поиск собственных решений в трудных ситуациях, дети учатся мотивировать свои решения. Понять муравья, бабочку, травинку ребенок сможет тогда, когда себя представит в их роли, посмотрит на мир их глазами. Ребенок учится ставить себя на место слабого, на место того, кто нуждается в уходе и защите, и понимать, что жестокость по отношению к живому – это зло. После этого они начинают бережно относиться к обитателям живой природы.</a:t>
            </a:r>
          </a:p>
        </p:txBody>
      </p:sp>
    </p:spTree>
    <p:extLst>
      <p:ext uri="{BB962C8B-B14F-4D97-AF65-F5344CB8AC3E}">
        <p14:creationId xmlns="" xmlns:p14="http://schemas.microsoft.com/office/powerpoint/2010/main" val="238477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58847"/>
            <a:ext cx="792088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Итоги работы по теме самообразования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2022 – 2023 учебный год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Проведена диагностика 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воспитанников с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целью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выявить у детей уровень знаний по данной теме.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диагностического исследования велись наблюдения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детьми в свободной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в непосредственно-образовательной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деятельности. Была создана диагностическая таблица, в которой оценивались умения и навыки детей. </a:t>
            </a:r>
          </a:p>
        </p:txBody>
      </p:sp>
    </p:spTree>
    <p:extLst>
      <p:ext uri="{BB962C8B-B14F-4D97-AF65-F5344CB8AC3E}">
        <p14:creationId xmlns="" xmlns:p14="http://schemas.microsoft.com/office/powerpoint/2010/main" val="29059245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548680"/>
            <a:ext cx="849694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Сравнительные результаты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экологических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представлений у детей (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2022-2023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год)</a:t>
            </a:r>
          </a:p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00009208"/>
              </p:ext>
            </p:extLst>
          </p:nvPr>
        </p:nvGraphicFramePr>
        <p:xfrm>
          <a:off x="1529662" y="1340768"/>
          <a:ext cx="6084676" cy="514646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168457"/>
                <a:gridCol w="1899995"/>
                <a:gridCol w="2016224"/>
              </a:tblGrid>
              <a:tr h="2160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08" marR="4850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508" marR="4850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08" marR="48508" marT="0" marB="0"/>
                </a:tc>
              </a:tr>
              <a:tr h="331210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Сформированность</a:t>
                      </a:r>
                      <a:r>
                        <a:rPr lang="ru-RU" sz="16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представлений детей о жизни животных</a:t>
                      </a:r>
                      <a:r>
                        <a:rPr lang="ru-RU" sz="16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16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508" marR="4850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25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Низкий уровень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08" marR="485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87,5 %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08" marR="485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50 %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08" marR="48508" marT="0" marB="0"/>
                </a:tc>
              </a:tr>
              <a:tr h="1925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уровень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08" marR="485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12,5 %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08" marR="485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37,5 %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08" marR="48508" marT="0" marB="0"/>
                </a:tc>
              </a:tr>
              <a:tr h="1925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Высокий уровень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08" marR="485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0 %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08" marR="485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12,5 %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08" marR="48508" marT="0" marB="0"/>
                </a:tc>
              </a:tr>
              <a:tr h="258875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600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Сформированность</a:t>
                      </a:r>
                      <a:r>
                        <a:rPr lang="ru-RU" sz="16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представлений о жизни растений</a:t>
                      </a:r>
                      <a:r>
                        <a:rPr lang="ru-RU" sz="16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16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508" marR="4850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25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Низкий уровень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08" marR="485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75 %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08" marR="485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50 %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08" marR="48508" marT="0" marB="0"/>
                </a:tc>
              </a:tr>
              <a:tr h="1925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уровень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08" marR="485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25 %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08" marR="485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50 %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08" marR="48508" marT="0" marB="0"/>
                </a:tc>
              </a:tr>
              <a:tr h="1925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Высокий уровень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08" marR="485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0 %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08" marR="485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0 %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08" marR="48508" marT="0" marB="0"/>
                </a:tc>
              </a:tr>
              <a:tr h="431721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Сформированность</a:t>
                      </a:r>
                      <a:r>
                        <a:rPr lang="ru-RU" sz="16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представлений об объектах и явлениях </a:t>
                      </a:r>
                      <a:r>
                        <a:rPr lang="ru-RU" sz="16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неживой </a:t>
                      </a: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природы</a:t>
                      </a:r>
                      <a:r>
                        <a:rPr lang="ru-RU" sz="16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16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508" marR="4850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25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Низкий уровень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08" marR="485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75 %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08" marR="485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50 %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08" marR="48508" marT="0" marB="0"/>
                </a:tc>
              </a:tr>
              <a:tr h="1925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уровень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08" marR="485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25 %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08" marR="485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37,5 %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08" marR="48508" marT="0" marB="0"/>
                </a:tc>
              </a:tr>
              <a:tr h="1925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Высокий уровень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08" marR="485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0 %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08" marR="485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12,5 %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08" marR="48508" marT="0" marB="0"/>
                </a:tc>
              </a:tr>
              <a:tr h="402891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600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Сформированность</a:t>
                      </a:r>
                      <a:r>
                        <a:rPr lang="ru-RU" sz="16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представлений об отношениях </a:t>
                      </a:r>
                      <a:r>
                        <a:rPr lang="ru-RU" sz="16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к </a:t>
                      </a: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объектам природы</a:t>
                      </a:r>
                      <a:r>
                        <a:rPr lang="ru-RU" sz="16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16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508" marR="4850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25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Низкий уровень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08" marR="485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100 %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08" marR="485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50 %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08" marR="48508" marT="0" marB="0"/>
                </a:tc>
              </a:tr>
              <a:tr h="1925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уровень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08" marR="485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0 %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08" marR="485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50 %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08" marR="48508" marT="0" marB="0"/>
                </a:tc>
              </a:tr>
              <a:tr h="1925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Высокий уровень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08" marR="485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0 %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08" marR="485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0 %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08" marR="4850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4318989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764704"/>
            <a:ext cx="777686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Как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показывают результаты диагностики, в начале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дети испытывали значительные сложности при выполнении практически всех диагностических заданий. Например, при выявлении экологических представлений о мире животных, растений, об объектах и явлениях неживой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природы,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в ответ на просьбу педагога называли объекты, выделяя их признаки и свойства только непосредственно в деятельности, различали и называли минимальное число объектов природы, не знали, например, основное строение растений и их состояние по сезонам. Что касается бережного отношения детей к объектам природы, то следует отметить слабое выражение эмоциональных реакций при общении с природой, дети эпизодически принимали участие в уходе за растениями и животными и мотивировали необходимость бережного отношения к объектам природы, исходя из их утилитарной пользы для человека. </a:t>
            </a:r>
          </a:p>
        </p:txBody>
      </p:sp>
    </p:spTree>
    <p:extLst>
      <p:ext uri="{BB962C8B-B14F-4D97-AF65-F5344CB8AC3E}">
        <p14:creationId xmlns="" xmlns:p14="http://schemas.microsoft.com/office/powerpoint/2010/main" val="37243695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908720"/>
            <a:ext cx="820891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К концу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учебного года дети стали лучше ориентироваться в объектах природы, стали различать большее количество конкретных видов деревьев, кустарников, животных разных экологических групп; значительно увеличилось качество и количество представлений о флоре и фауне, некоторых особенностях органов животных, стали замечать и понимать признаки «живого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движение, питание, состояние по сезонам; значительно расширились представления о росте и развитии растений и животных, о месте обитания и способах их существования.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Дети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стали проявлять живой интерес к ярким, динамичным объектам природы, под влиянием взрослого стали проявлять любознательность в непосредственном общении с природой, стали осознавать необходимость бережного отношения к объектам природы, но все же мотивировали его только практическим или эстетическим значением данного объекта для людей.</a:t>
            </a:r>
          </a:p>
        </p:txBody>
      </p:sp>
    </p:spTree>
    <p:extLst>
      <p:ext uri="{BB962C8B-B14F-4D97-AF65-F5344CB8AC3E}">
        <p14:creationId xmlns="" xmlns:p14="http://schemas.microsoft.com/office/powerpoint/2010/main" val="29798804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671691"/>
            <a:ext cx="835292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	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Результаты проведенной диагностики позволяют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сделать вывод, что выбранные мною методы и приемы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способствуют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повышению уровня экологической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культуры детей, развитию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 них нравственных качеств, а также воспитанию бережного отношения к природе. Анализ полученных результатов позволяет отметить положительную динамику в плане формирования у детей экологических представлений.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В игровой деятельности дети стали понемногу усваивать правила поведения в природе, нравственные нормы; у старших ребят появилась ответственность, бескорыстная помощь и сострадание. В игре, примеряя на себя роли животных и растений, воссоздавая их действия и состояния, дети начали проникаться к ним чувством сопереживания. Они стали осознавать, что человек и природа взаимосвязаны, поэтому забота о природе есть забота о человеке, его будущем.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Но максимальный результат еще не достигнут, поэтому необходимо продолжить работу в этом направлении.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ходе систематической, планомерной и целенаправленной работы должны произойти существенные положительные изменения в показателях экологической воспитанности посредством использования системы дидактических игр как одного из средств экологического воспитания дошкольников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20840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672" y="1556792"/>
            <a:ext cx="5760640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latin typeface="+mj-lt"/>
            </a:endParaRPr>
          </a:p>
          <a:p>
            <a:endParaRPr lang="ru-RU" b="1" dirty="0">
              <a:latin typeface="+mj-lt"/>
            </a:endParaRP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по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самообразованию</a:t>
            </a:r>
          </a:p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2023 – 2024 учебный год</a:t>
            </a:r>
          </a:p>
          <a:p>
            <a:pPr algn="ctr"/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latin typeface="+mj-lt"/>
            </a:endParaRPr>
          </a:p>
          <a:p>
            <a:endParaRPr lang="ru-RU" b="1" dirty="0">
              <a:latin typeface="+mj-lt"/>
            </a:endParaRPr>
          </a:p>
          <a:p>
            <a:endParaRPr lang="ru-RU" b="1" dirty="0" smtClean="0">
              <a:latin typeface="+mj-lt"/>
            </a:endParaRPr>
          </a:p>
          <a:p>
            <a:endParaRPr lang="ru-RU" b="1" dirty="0">
              <a:latin typeface="+mj-lt"/>
            </a:endParaRPr>
          </a:p>
          <a:p>
            <a:endParaRPr lang="ru-RU" b="1" dirty="0" smtClean="0">
              <a:latin typeface="+mj-lt"/>
            </a:endParaRPr>
          </a:p>
          <a:p>
            <a:endParaRPr lang="ru-RU" b="1" dirty="0">
              <a:latin typeface="+mj-lt"/>
            </a:endParaRPr>
          </a:p>
          <a:p>
            <a:endParaRPr lang="ru-RU" dirty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402817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034834"/>
            <a:ext cx="8496944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работы</a:t>
            </a:r>
          </a:p>
          <a:p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Продолжить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повышать уровень знаний по данной теме путём изучения необходимой литературы (А.К. Бондаренко «Дидактические игры в детском саду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С.Н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Николаева «Как осуществлять экологическое воспитание дошкольников в детском саду», Е.И. Удальцова «Дидактические игры в воспитании и обучении дошкольников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Знакомиться с опытом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коллег,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интернет-ресурсы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Участвовать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онлайн-конференциях и форумах.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Пройти курсы повышения квалификации.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Принять участие в педагогических конкурсах (муниципальных, региональных, всероссийских).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Подготовить материал по теме самообразования для выступления на педагогическом совете.</a:t>
            </a:r>
          </a:p>
          <a:p>
            <a:endParaRPr lang="ru-RU" dirty="0"/>
          </a:p>
          <a:p>
            <a:r>
              <a:rPr lang="ru-RU" b="1" u="sng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954764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443841"/>
            <a:ext cx="84969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Дополнить картотеку дидактических игр экологической направленности.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Обновить уголок природы.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Пополнить уголок экспериментирования.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Разработать перспективный план работы с детьми по формированию экологической культуры.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тематическое планирование по использованию дидактических игр по экологии.    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 Составить перспективный план работы с родителями по экологическому воспитанию детей.</a:t>
            </a:r>
          </a:p>
        </p:txBody>
      </p:sp>
    </p:spTree>
    <p:extLst>
      <p:ext uri="{BB962C8B-B14F-4D97-AF65-F5344CB8AC3E}">
        <p14:creationId xmlns="" xmlns:p14="http://schemas.microsoft.com/office/powerpoint/2010/main" val="34191664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92696"/>
            <a:ext cx="763284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endParaRPr lang="ru-RU" b="1" dirty="0"/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с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детьми</a:t>
            </a:r>
          </a:p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развития детей  по данной теме;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память, мышление, фантазию, внимание;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вовлекать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в активную познавательную деятельность путём подбора педагогом интересных и разнообразных дидактических игр.</a:t>
            </a: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89153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/>
          <a:lstStyle/>
          <a:p>
            <a:pPr>
              <a:buNone/>
            </a:pPr>
            <a:endParaRPr lang="ru-RU" b="1" dirty="0" smtClean="0"/>
          </a:p>
          <a:p>
            <a:pPr algn="just">
              <a:buNone/>
            </a:pPr>
            <a:r>
              <a:rPr lang="ru-RU" b="1" dirty="0" smtClean="0"/>
              <a:t>   Тема:</a:t>
            </a:r>
            <a:r>
              <a:rPr lang="ru-RU" dirty="0" smtClean="0"/>
              <a:t> «Дидактическая игра  как средство экологического воспитания детей дошкольного возраста»</a:t>
            </a:r>
          </a:p>
          <a:p>
            <a:pPr algn="just">
              <a:buNone/>
            </a:pPr>
            <a:endParaRPr lang="ru-RU" dirty="0" smtClean="0"/>
          </a:p>
          <a:p>
            <a:pPr algn="just">
              <a:buNone/>
            </a:pPr>
            <a:r>
              <a:rPr lang="ru-RU" b="1" dirty="0" smtClean="0"/>
              <a:t>   Цель:</a:t>
            </a:r>
            <a:r>
              <a:rPr lang="ru-RU" dirty="0" smtClean="0"/>
              <a:t> изучение проблемы использования дидактических игр как средства формирования экологической культуры дошкольников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14131339"/>
              </p:ext>
            </p:extLst>
          </p:nvPr>
        </p:nvGraphicFramePr>
        <p:xfrm>
          <a:off x="539552" y="980728"/>
          <a:ext cx="7992888" cy="534387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368152"/>
                <a:gridCol w="6624736"/>
              </a:tblGrid>
              <a:tr h="749141">
                <a:tc>
                  <a:txBody>
                    <a:bodyPr/>
                    <a:lstStyle/>
                    <a:p>
                      <a:pPr marL="457200" algn="l">
                        <a:lnSpc>
                          <a:spcPct val="150000"/>
                        </a:lnSpc>
                        <a:spcBef>
                          <a:spcPts val="375"/>
                        </a:spcBef>
                        <a:spcAft>
                          <a:spcPts val="375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Месяц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929" marR="65929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50000"/>
                        </a:lnSpc>
                        <a:spcBef>
                          <a:spcPts val="375"/>
                        </a:spcBef>
                        <a:spcAft>
                          <a:spcPts val="375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Содержание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работы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929" marR="65929" marT="0" marB="0"/>
                </a:tc>
              </a:tr>
              <a:tr h="14358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929" marR="6592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Экскурсия по участку детского сада, сбор природного материала.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Изготовление с детьми поделок из природного материала.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Разучивание стихотворений, чтение художественной литературы.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Диагностика экологической воспитанности детей.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929" marR="65929" marT="0" marB="0"/>
                </a:tc>
              </a:tr>
              <a:tr h="14358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929" marR="6592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Беседа о взаимосвязях в природе.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Выставка рисунков: «Золотая осень».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Праздник осени.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Дидактические игры.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929" marR="65929" marT="0" marB="0"/>
                </a:tc>
              </a:tr>
              <a:tr h="17230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929" marR="6592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Экскурсия вокруг детского сада: наблюдение за произошедшими изменениями в природе.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Развешивание кормушек на участке.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Составление и отгадывание загадок про осенние явления в природе.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Дидактические игры.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929" marR="6592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2294139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32188142"/>
              </p:ext>
            </p:extLst>
          </p:nvPr>
        </p:nvGraphicFramePr>
        <p:xfrm>
          <a:off x="827584" y="980728"/>
          <a:ext cx="7848872" cy="448665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167230"/>
                <a:gridCol w="6681642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Просмотр презентаций: «Животные и птицы зимой».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Игры-экспериментирования со снегом.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Раскрашивание картинок «Времена года».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Рассматривание следов на снегу.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Январь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Наблюдение за птицами на кормушке.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 снежных скульптур.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Чтение и разучивание стихотворений о зиме.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Дидактические игры.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Февраль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Выставка фотографий: «Наши питомцы».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Повторение правил поведения в природе: рисование с детьми природоохранных схем.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Рисунки на тему: «Матушка-зима».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Дидактические игры.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0292245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51856453"/>
              </p:ext>
            </p:extLst>
          </p:nvPr>
        </p:nvGraphicFramePr>
        <p:xfrm>
          <a:off x="611560" y="870541"/>
          <a:ext cx="7992888" cy="588873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188647"/>
                <a:gridCol w="6804241"/>
              </a:tblGrid>
              <a:tr h="1045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Март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422" marR="584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Наблюдения за весенними изменениями в живой и неживой природе.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Чтение рассказов на экологическую тему.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Просмотр видеофильма о весне.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Дидактические игры.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422" marR="58422" marT="0" marB="0"/>
                </a:tc>
              </a:tr>
              <a:tr h="1254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422" marR="584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Праздник: «Птицы – наши друзья».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Выставка рисунков: «Перелетные и зимующие птицы».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Беседы о взаимосвязях в природе.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Реализация проекта «Огород на окне».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Дидактические игры.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422" marR="58422" marT="0" marB="0"/>
                </a:tc>
              </a:tr>
              <a:tr h="1045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Май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422" marR="584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Разучивание стихотворений о весне.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Коллективная аппликация: «Весеннее настроение».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Дидактические игры.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Итоговая диагностика.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422" marR="58422" marT="0" marB="0"/>
                </a:tc>
              </a:tr>
              <a:tr h="12694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Июнь – август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422" marR="584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Прогулки, наблюдения, дидактические игры на воздухе, чтение стихов и рассказов на экологическую тему, придумывание с детьми экологических сказок.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Фотовыставка «Мы и природа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422" marR="5842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4965893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1844824"/>
            <a:ext cx="6840760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работы с родителями по экологическому воспитанию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/>
              <a:t> </a:t>
            </a:r>
          </a:p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довести до родителей важность темы.</a:t>
            </a:r>
          </a:p>
        </p:txBody>
      </p:sp>
    </p:spTree>
    <p:extLst>
      <p:ext uri="{BB962C8B-B14F-4D97-AF65-F5344CB8AC3E}">
        <p14:creationId xmlns="" xmlns:p14="http://schemas.microsoft.com/office/powerpoint/2010/main" val="27479641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172516966"/>
              </p:ext>
            </p:extLst>
          </p:nvPr>
        </p:nvGraphicFramePr>
        <p:xfrm>
          <a:off x="395536" y="1124744"/>
          <a:ext cx="8496944" cy="445844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28192"/>
                <a:gridCol w="6768752"/>
              </a:tblGrid>
              <a:tr h="360040">
                <a:tc>
                  <a:txBody>
                    <a:bodyPr/>
                    <a:lstStyle/>
                    <a:p>
                      <a:pPr marL="457200" algn="l">
                        <a:lnSpc>
                          <a:spcPct val="150000"/>
                        </a:lnSpc>
                        <a:spcBef>
                          <a:spcPts val="375"/>
                        </a:spcBef>
                        <a:spcAft>
                          <a:spcPts val="375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Месяц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9406" marR="59406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50000"/>
                        </a:lnSpc>
                        <a:spcBef>
                          <a:spcPts val="375"/>
                        </a:spcBef>
                        <a:spcAft>
                          <a:spcPts val="375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Содержание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работы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9406" marR="59406" marT="0" marB="0"/>
                </a:tc>
              </a:tr>
              <a:tr h="809564">
                <a:tc>
                  <a:txBody>
                    <a:bodyPr/>
                    <a:lstStyle/>
                    <a:p>
                      <a:pPr marL="457200" algn="l">
                        <a:lnSpc>
                          <a:spcPct val="150000"/>
                        </a:lnSpc>
                        <a:spcBef>
                          <a:spcPts val="375"/>
                        </a:spcBef>
                        <a:spcAft>
                          <a:spcPts val="37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9406" marR="594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Совместное изготовление с детьми поделок для районной флористической выставки.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Анкетирование по экологическому воспитанию детей.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Родительское собрание «Экологическое воспитание дошкольников через дидактические игры».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9406" marR="59406" marT="0" marB="0"/>
                </a:tc>
              </a:tr>
              <a:tr h="576064">
                <a:tc>
                  <a:txBody>
                    <a:bodyPr/>
                    <a:lstStyle/>
                    <a:p>
                      <a:pPr marL="457200" algn="l">
                        <a:lnSpc>
                          <a:spcPct val="150000"/>
                        </a:lnSpc>
                        <a:spcBef>
                          <a:spcPts val="375"/>
                        </a:spcBef>
                        <a:spcAft>
                          <a:spcPts val="37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9406" marR="594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в акции «Собери макулатуру – спаси дерево».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Буклеты с дидактическими играми про растения, овощи и фрукты.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9406" marR="59406" marT="0" marB="0"/>
                </a:tc>
              </a:tr>
              <a:tr h="504056">
                <a:tc>
                  <a:txBody>
                    <a:bodyPr/>
                    <a:lstStyle/>
                    <a:p>
                      <a:pPr marL="457200" algn="l">
                        <a:lnSpc>
                          <a:spcPct val="150000"/>
                        </a:lnSpc>
                        <a:spcBef>
                          <a:spcPts val="375"/>
                        </a:spcBef>
                        <a:spcAft>
                          <a:spcPts val="37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9406" marR="594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Консультация «Экологическое 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воспитание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семье».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 на изготовление лучшей кормушки.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9406" marR="59406" marT="0" marB="0"/>
                </a:tc>
              </a:tr>
              <a:tr h="504056">
                <a:tc>
                  <a:txBody>
                    <a:bodyPr/>
                    <a:lstStyle/>
                    <a:p>
                      <a:pPr marL="457200" algn="l">
                        <a:lnSpc>
                          <a:spcPct val="150000"/>
                        </a:lnSpc>
                        <a:spcBef>
                          <a:spcPts val="375"/>
                        </a:spcBef>
                        <a:spcAft>
                          <a:spcPts val="37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9406" marR="594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Консультация «Приучите птиц в мороз к своему окну…»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Буклеты с дидактическими играми про птиц.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9406" marR="59406" marT="0" marB="0"/>
                </a:tc>
              </a:tr>
              <a:tr h="432048">
                <a:tc>
                  <a:txBody>
                    <a:bodyPr/>
                    <a:lstStyle/>
                    <a:p>
                      <a:pPr marL="457200" algn="l">
                        <a:lnSpc>
                          <a:spcPct val="150000"/>
                        </a:lnSpc>
                        <a:spcBef>
                          <a:spcPts val="375"/>
                        </a:spcBef>
                        <a:spcAft>
                          <a:spcPts val="37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Январь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9406" marR="594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Папка-передвижка «Что наблюдать с детьми в природе зимой?»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9406" marR="59406" marT="0" marB="0"/>
                </a:tc>
              </a:tr>
              <a:tr h="504056">
                <a:tc>
                  <a:txBody>
                    <a:bodyPr/>
                    <a:lstStyle/>
                    <a:p>
                      <a:pPr marL="457200" algn="l">
                        <a:lnSpc>
                          <a:spcPct val="150000"/>
                        </a:lnSpc>
                        <a:spcBef>
                          <a:spcPts val="375"/>
                        </a:spcBef>
                        <a:spcAft>
                          <a:spcPts val="37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Февраль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9406" marR="594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Фотовыставка «Наши питомцы».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Консультация «Развиваем желание заботиться о природе».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9406" marR="5940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7225483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19983349"/>
              </p:ext>
            </p:extLst>
          </p:nvPr>
        </p:nvGraphicFramePr>
        <p:xfrm>
          <a:off x="683568" y="1124744"/>
          <a:ext cx="7992887" cy="476707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440160"/>
                <a:gridCol w="6552727"/>
              </a:tblGrid>
              <a:tr h="955169"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Bef>
                          <a:spcPts val="375"/>
                        </a:spcBef>
                        <a:spcAft>
                          <a:spcPts val="37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Март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Деловая игра на родительском собрании «Природа и мы».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Совместное творчество с детьми «Пришла весна-красна» (рисунки, поделки, сочинение рассказов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Bef>
                          <a:spcPts val="375"/>
                        </a:spcBef>
                        <a:spcAft>
                          <a:spcPts val="37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Развешивание скворечников на участке детского сада.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Буклеты с дидактическими играми про живую и неживую природу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Bef>
                          <a:spcPts val="375"/>
                        </a:spcBef>
                        <a:spcAft>
                          <a:spcPts val="375"/>
                        </a:spcAft>
                      </a:pP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Май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Родительское собрание «Обмен опытом по экологическому воспитанию в семье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Bef>
                          <a:spcPts val="375"/>
                        </a:spcBef>
                        <a:spcAft>
                          <a:spcPts val="375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Июнь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Консультация «Как организовать летний отдых детей».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Памятка для родителей «Азбука поведения в природе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Bef>
                          <a:spcPts val="375"/>
                        </a:spcBef>
                        <a:spcAft>
                          <a:spcPts val="37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Июль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Буклет с дидактическими играми про диких и домашних животных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Bef>
                          <a:spcPts val="375"/>
                        </a:spcBef>
                        <a:spcAft>
                          <a:spcPts val="375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Август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Выставка семейных фотографий «Мы и природа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3326411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3" y="2060848"/>
            <a:ext cx="8208911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Тематическое планирование 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использованию дидактических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7742081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1820053"/>
              </p:ext>
            </p:extLst>
          </p:nvPr>
        </p:nvGraphicFramePr>
        <p:xfrm>
          <a:off x="251520" y="908720"/>
          <a:ext cx="8568952" cy="554461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936104"/>
                <a:gridCol w="7632848"/>
              </a:tblGrid>
              <a:tr h="2815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Месяц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147" marR="351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игры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147" marR="35147" marT="0" marB="0"/>
                </a:tc>
              </a:tr>
              <a:tr h="11586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5147" marR="351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«Что это такое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?». Упражнять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 в умении отгадывать предметы живой или неживой природы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«Четвертый лишний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 Закреплять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 детей о фруктах и овощах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«Что в корзинку мы берем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?» Закрепить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знание о том, какой урожай собирают в поле, в саду, на огороде, в лесу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«Вершки – корешки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 Закрепить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представление о том, какие части овощей и фруктов люди используют в пище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147" marR="35147" marT="0" marB="0"/>
                </a:tc>
              </a:tr>
              <a:tr h="11521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147" marR="351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«Земля, вода, воздух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 Закреплять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 детей об объектах природы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«Угадай, что в мешочке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?» Учить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 описывать предметы, воспринимаемые на ощупь и угадывать их по характерным признакам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«Природа и человек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 Закрепить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систематизировать знания детей о том, что создано человеком, а что дает человеку природа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«С какой ветки детки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?» Закреплять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 детей о листьях и плодах деревьях и кустарников, учить подбирать их  по принадлежности к одному растению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147" marR="35147" marT="0" marB="0"/>
                </a:tc>
              </a:tr>
              <a:tr h="16054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Ноябрь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147" marR="351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1.«Кто, где живёт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?» Закреплять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 о местах обитания животных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«Чудесный мешочек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 Закреплять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 о пище разных животных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«Звери, птицы, рыбы, насекомые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 Закреплять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умение классифицировать животных, птиц, рыб, насекомых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«Угадай, что, где растет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 Закреплять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 детей о названии и местах произрастания растений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147" marR="3514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2030575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95802403"/>
              </p:ext>
            </p:extLst>
          </p:nvPr>
        </p:nvGraphicFramePr>
        <p:xfrm>
          <a:off x="539552" y="908720"/>
          <a:ext cx="8313262" cy="512064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864096"/>
                <a:gridCol w="7449166"/>
              </a:tblGrid>
              <a:tr h="15927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Декабрь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1672" marR="416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1.«Ягоды, овощи и фрукты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 Развивать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умение   анализировать, сравнивать, классифицировать.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«Съедобное – несъедобное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 Закреплять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 о съедобных и несъедобных грибах и ягодах.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«Четвертый лишний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 Закреплять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 детей о насекомых, птицах, зверях.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«Времена года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 Формировать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 детей понятия о временах года и о зависимости жизни живой природы от сезонных изменений, происходящих в неживой природе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72" marR="41672" marT="0" marB="0"/>
                </a:tc>
              </a:tr>
              <a:tr h="14631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Январь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1672" marR="416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1.«Летает, плавает, бегает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 Закреплять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 об объектах живой природы.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«Отгадай, кто это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?» Закреплять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представления детей о характерных признаках диких и домашних животных.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«Когда это бывает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?»  Закреплять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представления детей о сезонных явлениях в природе.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«На птичьем дворе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 Закрепить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знание названий домашних птиц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72" marR="41672" marT="0" marB="0"/>
                </a:tc>
              </a:tr>
              <a:tr h="1333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Февраль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1672" marR="416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«Разберем и соберем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 Закреплять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умение находить и называть части растения.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«Что есть у птицы (зверя, рыбы, насекомого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)?» Закреплять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 о частях тела животных.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«Что бывает у зимы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?» Закреплять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 о характерных признаках времен года.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«Чья мама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?» Закреплять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знание названий домашних животных и  их детёнышей.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1672" marR="4167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718655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25626428"/>
              </p:ext>
            </p:extLst>
          </p:nvPr>
        </p:nvGraphicFramePr>
        <p:xfrm>
          <a:off x="251520" y="980728"/>
          <a:ext cx="8568952" cy="560832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80"/>
                <a:gridCol w="7848872"/>
              </a:tblGrid>
              <a:tr h="14908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Март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410" marR="374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1.«Чей малыш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?» Закреплять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знание названий диких животных и их детенышей.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«Четвертый лишний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 Закреплять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 о перелетных и зимующих птицах.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«Рассели животных по Земле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 Закреплять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знание об особенностях приспособления животных к разным климатическим условиям.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«Хорошо – плохо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 Совершенствовать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 детей о явлениях живой и неживой природы, животных и растениях.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410" marR="37410" marT="0" marB="0"/>
                </a:tc>
              </a:tr>
              <a:tr h="13633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410" marR="374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1.«Так и не так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 Закрепление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 поведения в лесу.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.«Кому нужна вода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?» Закрепить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 детей о значении воды в жизни человека, животного и растительного мира.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«Выбери нужное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 Закреплять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 о природе.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«Где снежинки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?» Закреплять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 о различных состояниях воды.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410" marR="37410" marT="0" marB="0"/>
                </a:tc>
              </a:tr>
              <a:tr h="13633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Май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410" marR="374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«Четвертый лишний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 Закреплять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 детей о насекомых, птицах, зверях.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«Береги природу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 Закреплять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 об охране объектов природы.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«Что было бы, если из леса исчезли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…» Закреплять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знание о взаимосвязи объектов природы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«Назови три предмета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 Упражнять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 в классификации предметов (растения, птицы, звери, насекомые).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410" marR="37410" marT="0" marB="0"/>
                </a:tc>
              </a:tr>
              <a:tr h="2327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Июнь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Июль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Ав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густ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410" marR="374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Дидактические игры по выбору детей.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410" marR="3741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941965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998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Актуальность: </a:t>
            </a:r>
          </a:p>
          <a:p>
            <a:pPr algn="just">
              <a:buNone/>
            </a:pPr>
            <a:r>
              <a:rPr lang="ru-RU" dirty="0" smtClean="0"/>
              <a:t>   Экологическое воспитание детей – современное направление педагогики, складывающееся в последние годы и сменившее традиционно представленное в программах ознакомления детей с природой.</a:t>
            </a:r>
          </a:p>
          <a:p>
            <a:pPr algn="just">
              <a:buNone/>
            </a:pPr>
            <a:r>
              <a:rPr lang="ru-RU" dirty="0" smtClean="0"/>
              <a:t>   Результатом экологического воспитания дошкольника является экологическая культура личности – это знания о природе и их экологическая направленность, умение использовать их в реальной жизни, в поведении, в разнообразной деятельности (в играх, труде, быту)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767808"/>
          </a:xfrm>
        </p:spPr>
        <p:txBody>
          <a:bodyPr/>
          <a:lstStyle/>
          <a:p>
            <a:pPr algn="ctr">
              <a:buNone/>
            </a:pPr>
            <a:r>
              <a:rPr lang="ru-RU" sz="6000" b="1" dirty="0" smtClean="0">
                <a:solidFill>
                  <a:srgbClr val="7030A0"/>
                </a:solidFill>
              </a:rPr>
              <a:t>Приложение</a:t>
            </a:r>
          </a:p>
          <a:p>
            <a:pPr algn="ctr">
              <a:buNone/>
            </a:pPr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Подборка дидактических игр экологической направленности</a:t>
            </a:r>
          </a:p>
          <a:p>
            <a:pPr>
              <a:buNone/>
            </a:pP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184461" y="620688"/>
            <a:ext cx="8712968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        «Домашние и дикие животные»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Дид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. задача:  Обобщить знания о диких и домашних животных.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u="sng" dirty="0" smtClean="0"/>
              <a:t>Ход игры:</a:t>
            </a:r>
            <a:r>
              <a:rPr lang="ru-RU" dirty="0" smtClean="0"/>
              <a:t> Перед детьми раскладываются картинки с изображением домашних и диких животных, а также две картинки: на первой изображен дом, на второй – лес. Им нужно вокруг дома разложить домашних животных, а вокруг леса – диких.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9170" y="2276872"/>
            <a:ext cx="6442100" cy="4315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0535" y="836712"/>
            <a:ext cx="6922930" cy="5631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76672"/>
            <a:ext cx="878497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                «</a:t>
            </a:r>
            <a:r>
              <a:rPr lang="ru-RU" sz="2400" b="1" dirty="0"/>
              <a:t>Кто чья мама?»</a:t>
            </a:r>
            <a:endParaRPr lang="ru-RU" sz="2400" dirty="0"/>
          </a:p>
          <a:p>
            <a:r>
              <a:rPr lang="ru-RU" dirty="0" err="1"/>
              <a:t>Дид</a:t>
            </a:r>
            <a:r>
              <a:rPr lang="ru-RU" dirty="0"/>
              <a:t>. задача: закрепление знания названий животных и их детенышей.</a:t>
            </a:r>
          </a:p>
          <a:p>
            <a:r>
              <a:rPr lang="ru-RU" u="sng" dirty="0" smtClean="0"/>
              <a:t>Ход </a:t>
            </a:r>
            <a:r>
              <a:rPr lang="ru-RU" u="sng" dirty="0"/>
              <a:t>игры:</a:t>
            </a:r>
            <a:r>
              <a:rPr lang="ru-RU" dirty="0"/>
              <a:t> На игровом поле расположены два ряда картинок: в верхнем ряду нарисованы взрослые животные, а в нижнем - их малыши. </a:t>
            </a:r>
          </a:p>
          <a:p>
            <a:r>
              <a:rPr lang="ru-RU" dirty="0"/>
              <a:t>Но карточки из нижнего ряда перепутались, и теперь звери не могут найти своих маленьких детёнышей! Помоги им и расставь карточки так, чтобы каждый малыш оказался рядом со своей мамой. 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9648" y="2583074"/>
            <a:ext cx="5835942" cy="417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764704"/>
            <a:ext cx="5574693" cy="5979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548680"/>
            <a:ext cx="88569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             «</a:t>
            </a:r>
            <a:r>
              <a:rPr lang="ru-RU" sz="2400" b="1" dirty="0"/>
              <a:t>Природа и человек»</a:t>
            </a:r>
            <a:endParaRPr lang="ru-RU" sz="2400" dirty="0"/>
          </a:p>
          <a:p>
            <a:r>
              <a:rPr lang="ru-RU" dirty="0" err="1"/>
              <a:t>Дид</a:t>
            </a:r>
            <a:r>
              <a:rPr lang="ru-RU" dirty="0"/>
              <a:t>. задача: закрепить и систематизировать знания детей о том, что создано человеком, а что дает человеку природа.</a:t>
            </a:r>
          </a:p>
          <a:p>
            <a:r>
              <a:rPr lang="ru-RU" u="sng" dirty="0" smtClean="0"/>
              <a:t>Ход </a:t>
            </a:r>
            <a:r>
              <a:rPr lang="ru-RU" u="sng" dirty="0"/>
              <a:t>игры:</a:t>
            </a:r>
            <a:r>
              <a:rPr lang="ru-RU" dirty="0"/>
              <a:t> Перед ребенком карточки с изображением предметов природного и рукотворного мира. Надо разложить карточки на две группы.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530" y="2129326"/>
            <a:ext cx="6188584" cy="4550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64349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6383" y="1094650"/>
            <a:ext cx="4255617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   «</a:t>
            </a:r>
            <a:r>
              <a:rPr lang="ru-RU" sz="2400" b="1" dirty="0"/>
              <a:t>Кто где живёт?»</a:t>
            </a:r>
            <a:endParaRPr lang="ru-RU" sz="2400" dirty="0"/>
          </a:p>
          <a:p>
            <a:r>
              <a:rPr lang="ru-RU" dirty="0" err="1"/>
              <a:t>Дид</a:t>
            </a:r>
            <a:r>
              <a:rPr lang="ru-RU" dirty="0"/>
              <a:t>. задача: закреплять знания о животных и местах их обитания.</a:t>
            </a:r>
          </a:p>
          <a:p>
            <a:r>
              <a:rPr lang="ru-RU" u="sng" dirty="0" smtClean="0"/>
              <a:t>Ход </a:t>
            </a:r>
            <a:r>
              <a:rPr lang="ru-RU" u="sng" dirty="0"/>
              <a:t>игры</a:t>
            </a:r>
            <a:r>
              <a:rPr lang="ru-RU" dirty="0"/>
              <a:t>: </a:t>
            </a:r>
            <a:r>
              <a:rPr lang="ru-RU" dirty="0" smtClean="0"/>
              <a:t>У </a:t>
            </a:r>
            <a:r>
              <a:rPr lang="ru-RU" dirty="0"/>
              <a:t>воспитателя картинки с изображением животных, а у детей – с изображениями мест обитания различных животных (нора, берлога, река, дупло, гнездо и т.д.). </a:t>
            </a:r>
            <a:endParaRPr lang="ru-RU" dirty="0" smtClean="0"/>
          </a:p>
          <a:p>
            <a:r>
              <a:rPr lang="ru-RU" dirty="0" smtClean="0"/>
              <a:t>Воспитатель </a:t>
            </a:r>
            <a:r>
              <a:rPr lang="ru-RU" dirty="0"/>
              <a:t>показывает картинку с изображением животного. Ребёнок должен определить, где оно обитает, и если совпадает с его картинкой, «поселить» у себя, показав карточку воспитателю.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852861"/>
            <a:ext cx="4248172" cy="5664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68079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717" t="5003"/>
          <a:stretch/>
        </p:blipFill>
        <p:spPr bwMode="auto">
          <a:xfrm>
            <a:off x="987712" y="764704"/>
            <a:ext cx="6983976" cy="5834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330673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0020" y="980727"/>
            <a:ext cx="4572000" cy="5145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836712"/>
            <a:ext cx="445722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/>
          </a:p>
          <a:p>
            <a:endParaRPr lang="ru-RU" sz="2400" b="1" dirty="0"/>
          </a:p>
          <a:p>
            <a:r>
              <a:rPr lang="ru-RU" sz="2400" b="1" dirty="0" smtClean="0"/>
              <a:t>«</a:t>
            </a:r>
            <a:r>
              <a:rPr lang="ru-RU" sz="2400" b="1" dirty="0"/>
              <a:t>Кто как на свет появился»</a:t>
            </a:r>
            <a:endParaRPr lang="ru-RU" sz="2400" dirty="0"/>
          </a:p>
          <a:p>
            <a:r>
              <a:rPr lang="ru-RU" dirty="0" err="1" smtClean="0"/>
              <a:t>Дид.задача</a:t>
            </a:r>
            <a:r>
              <a:rPr lang="ru-RU" dirty="0" smtClean="0"/>
              <a:t>: </a:t>
            </a:r>
            <a:r>
              <a:rPr lang="ru-RU" dirty="0"/>
              <a:t>закреплять </a:t>
            </a:r>
            <a:r>
              <a:rPr lang="ru-RU" dirty="0" smtClean="0"/>
              <a:t>представления   </a:t>
            </a:r>
            <a:r>
              <a:rPr lang="ru-RU" dirty="0"/>
              <a:t>о том, как появляются на свет живые существа.</a:t>
            </a:r>
          </a:p>
          <a:p>
            <a:r>
              <a:rPr lang="ru-RU" u="sng" dirty="0"/>
              <a:t>Ход игры:</a:t>
            </a:r>
            <a:r>
              <a:rPr lang="ru-RU" dirty="0"/>
              <a:t> Перед детьми карточки с изображением этапов развития животных и растений. </a:t>
            </a:r>
            <a:endParaRPr lang="ru-RU" dirty="0" smtClean="0"/>
          </a:p>
          <a:p>
            <a:r>
              <a:rPr lang="ru-RU" dirty="0" smtClean="0"/>
              <a:t>Дети </a:t>
            </a:r>
            <a:r>
              <a:rPr lang="ru-RU" dirty="0"/>
              <a:t>совмещают подходящие карточки.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77453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80728"/>
            <a:ext cx="7317183" cy="5487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714755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76064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sz="9600" b="1" dirty="0" smtClean="0"/>
              <a:t>Задачи:</a:t>
            </a:r>
          </a:p>
          <a:p>
            <a:pPr>
              <a:buNone/>
            </a:pPr>
            <a:endParaRPr lang="ru-RU" sz="6200" dirty="0" smtClean="0"/>
          </a:p>
          <a:p>
            <a:pPr algn="just">
              <a:buNone/>
            </a:pPr>
            <a:r>
              <a:rPr lang="ru-RU" sz="7200" dirty="0" smtClean="0"/>
              <a:t>- Изучить и проанализировать психолого-педагогическую литературу по проблеме использования возможностей дидактической игры как средства экологического воспитания ребенка-дошкольника.</a:t>
            </a:r>
          </a:p>
          <a:p>
            <a:pPr algn="just">
              <a:buNone/>
            </a:pPr>
            <a:r>
              <a:rPr lang="ru-RU" sz="7200" dirty="0" smtClean="0"/>
              <a:t>- Изучить особенности экологической воспитанности детей для построения соответствующей работы по экологическому воспитанию средствами дидактических игр.</a:t>
            </a:r>
          </a:p>
          <a:p>
            <a:pPr algn="just">
              <a:buNone/>
            </a:pPr>
            <a:r>
              <a:rPr lang="ru-RU" sz="6200" dirty="0" smtClean="0"/>
              <a:t>- </a:t>
            </a:r>
            <a:r>
              <a:rPr lang="ru-RU" sz="7200" dirty="0" smtClean="0"/>
              <a:t>Определить эффективность работы по применению дидактических игр как средства формирования экологической культуры.</a:t>
            </a:r>
          </a:p>
          <a:p>
            <a:pPr algn="just">
              <a:buNone/>
            </a:pPr>
            <a:r>
              <a:rPr lang="ru-RU" sz="7200" dirty="0" smtClean="0"/>
              <a:t>- Дать детям посредством дидактических игр представление о взаимосвязи  и взаимодействии  живых  организмов в природе.</a:t>
            </a:r>
          </a:p>
          <a:p>
            <a:pPr algn="just">
              <a:buNone/>
            </a:pPr>
            <a:r>
              <a:rPr lang="ru-RU" sz="7200" dirty="0" smtClean="0"/>
              <a:t>- Развивать у детей познавательный интерес к миру природы.</a:t>
            </a:r>
          </a:p>
          <a:p>
            <a:pPr algn="just">
              <a:buNone/>
            </a:pPr>
            <a:r>
              <a:rPr lang="ru-RU" sz="7200" dirty="0" smtClean="0"/>
              <a:t>- Формировать посредством дидактических игр первоначальные умения и навыки экологически грамотного и безопасного для природы и для самого ребенка поведения.</a:t>
            </a:r>
          </a:p>
          <a:p>
            <a:pPr algn="just">
              <a:buNone/>
            </a:pPr>
            <a:r>
              <a:rPr lang="ru-RU" sz="7200" dirty="0" smtClean="0"/>
              <a:t>- Формировать у детей положительное отношение  к самостоятельной деятельности  по сохранению и улучшению  окружающей среды.</a:t>
            </a:r>
          </a:p>
          <a:p>
            <a:pPr algn="just">
              <a:buNone/>
            </a:pPr>
            <a:r>
              <a:rPr lang="ru-RU" sz="6200" dirty="0" smtClean="0"/>
              <a:t>- </a:t>
            </a:r>
            <a:r>
              <a:rPr lang="ru-RU" sz="7200" dirty="0" smtClean="0"/>
              <a:t>Формировать элементарные умения предвидеть последствия некоторых своих действий по отношению к окружающей среде.</a:t>
            </a:r>
          </a:p>
          <a:p>
            <a:pPr algn="just">
              <a:buNone/>
            </a:pPr>
            <a:r>
              <a:rPr lang="ru-RU" sz="6200" dirty="0" smtClean="0"/>
              <a:t>- </a:t>
            </a:r>
            <a:r>
              <a:rPr lang="ru-RU" sz="7200" dirty="0" smtClean="0"/>
              <a:t>Воспитывать у детей нравственность, духовность, любовь, бережное отношение к окружающему миру в целом и родному краю.</a:t>
            </a:r>
          </a:p>
          <a:p>
            <a:endParaRPr lang="ru-RU" sz="5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1063" y="620688"/>
            <a:ext cx="8568952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      «Пятый </a:t>
            </a:r>
            <a:r>
              <a:rPr lang="ru-RU" sz="2400" b="1" dirty="0"/>
              <a:t>лишний»</a:t>
            </a:r>
            <a:r>
              <a:rPr lang="ru-RU" sz="2400" dirty="0"/>
              <a:t>  </a:t>
            </a:r>
            <a:r>
              <a:rPr lang="ru-RU" dirty="0"/>
              <a:t>(овощи – </a:t>
            </a:r>
            <a:r>
              <a:rPr lang="ru-RU" dirty="0" smtClean="0"/>
              <a:t>фрукты – ягоды)</a:t>
            </a:r>
            <a:endParaRPr lang="ru-RU" dirty="0"/>
          </a:p>
          <a:p>
            <a:r>
              <a:rPr lang="ru-RU" dirty="0" err="1"/>
              <a:t>Дид</a:t>
            </a:r>
            <a:r>
              <a:rPr lang="ru-RU" dirty="0"/>
              <a:t>. задача:  Обобщить знания о </a:t>
            </a:r>
            <a:r>
              <a:rPr lang="ru-RU" smtClean="0"/>
              <a:t>ягодах, фруктах </a:t>
            </a:r>
            <a:r>
              <a:rPr lang="ru-RU" dirty="0"/>
              <a:t>и овощах.</a:t>
            </a:r>
          </a:p>
          <a:p>
            <a:r>
              <a:rPr lang="ru-RU" u="sng" dirty="0" smtClean="0"/>
              <a:t>Ход </a:t>
            </a:r>
            <a:r>
              <a:rPr lang="ru-RU" u="sng" dirty="0"/>
              <a:t>игры: </a:t>
            </a:r>
            <a:r>
              <a:rPr lang="ru-RU" dirty="0"/>
              <a:t>Воспитатель предлагает ребенку назвать предметы, изображенные на картинке, сказать, что объединяет нарисованные предметы, назвать их обобщающим словом (</a:t>
            </a:r>
            <a:r>
              <a:rPr lang="ru-RU" dirty="0" smtClean="0"/>
              <a:t>фрукты, ягоды </a:t>
            </a:r>
            <a:r>
              <a:rPr lang="ru-RU" dirty="0"/>
              <a:t>или овощи) и определить, какой из предметов  лишний в этой группе.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458540"/>
            <a:ext cx="5569596" cy="4327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854676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620688"/>
            <a:ext cx="864096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       «</a:t>
            </a:r>
            <a:r>
              <a:rPr lang="ru-RU" sz="2400" b="1" dirty="0"/>
              <a:t>Угадай, что где растет?»</a:t>
            </a:r>
            <a:r>
              <a:rPr lang="ru-RU" sz="2400" dirty="0"/>
              <a:t> </a:t>
            </a:r>
            <a:r>
              <a:rPr lang="ru-RU" dirty="0"/>
              <a:t>(лес, поле, огород, луг, сад)</a:t>
            </a:r>
          </a:p>
          <a:p>
            <a:r>
              <a:rPr lang="ru-RU" dirty="0" err="1"/>
              <a:t>Дид.задача</a:t>
            </a:r>
            <a:r>
              <a:rPr lang="ru-RU" dirty="0"/>
              <a:t>:</a:t>
            </a:r>
            <a:r>
              <a:rPr lang="ru-RU" b="1" dirty="0"/>
              <a:t> </a:t>
            </a:r>
            <a:r>
              <a:rPr lang="ru-RU" dirty="0"/>
              <a:t>уточнить знание детей о названиях и местах произрастания растений; учить классифицировать предметы; развивать внимание, сообразительность, память.</a:t>
            </a:r>
          </a:p>
          <a:p>
            <a:r>
              <a:rPr lang="ru-RU" u="sng" dirty="0" smtClean="0"/>
              <a:t>Ход </a:t>
            </a:r>
            <a:r>
              <a:rPr lang="ru-RU" u="sng" dirty="0"/>
              <a:t>игры:</a:t>
            </a:r>
            <a:r>
              <a:rPr lang="ru-RU" dirty="0"/>
              <a:t> Детям предлагается распределить карточки с изображением растений по картинкам: огород, сад, лес, поле, луг. Ведущий показывает карточку с изображением - игроки выбирают ее местонахождение.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723838"/>
            <a:ext cx="5127764" cy="4020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974436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9449" y="980728"/>
            <a:ext cx="345638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«Перелетные и зимующие птицы</a:t>
            </a:r>
            <a:r>
              <a:rPr lang="ru-RU" sz="2400" b="1" dirty="0"/>
              <a:t>»</a:t>
            </a:r>
            <a:endParaRPr lang="ru-RU" sz="2400" dirty="0"/>
          </a:p>
          <a:p>
            <a:r>
              <a:rPr lang="ru-RU" dirty="0" err="1"/>
              <a:t>Дид</a:t>
            </a:r>
            <a:r>
              <a:rPr lang="ru-RU" dirty="0"/>
              <a:t>. задача:  Обобщить знания детей о перелетных и зимующих птицах.</a:t>
            </a:r>
          </a:p>
          <a:p>
            <a:r>
              <a:rPr lang="ru-RU" dirty="0"/>
              <a:t> </a:t>
            </a:r>
            <a:r>
              <a:rPr lang="ru-RU" u="sng" dirty="0" smtClean="0"/>
              <a:t>Ход </a:t>
            </a:r>
            <a:r>
              <a:rPr lang="ru-RU" u="sng" dirty="0"/>
              <a:t>игры:</a:t>
            </a:r>
            <a:r>
              <a:rPr lang="ru-RU" dirty="0"/>
              <a:t> Раскладываются картинки с изображением перелётных и зимующих птиц, а также две картинки с изображением дерева (зимнего и летнего). Детям нужно на одно дерево посадить всех перелётных птиц, а на другое – зимующих.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5833" y="980728"/>
            <a:ext cx="5248607" cy="5367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222079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899" t="3896"/>
          <a:stretch/>
        </p:blipFill>
        <p:spPr bwMode="auto">
          <a:xfrm>
            <a:off x="1331640" y="692696"/>
            <a:ext cx="6559095" cy="5829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82969254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4064" y="1124744"/>
            <a:ext cx="3533839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«</a:t>
            </a:r>
            <a:r>
              <a:rPr lang="ru-RU" sz="2400" b="1" dirty="0"/>
              <a:t>Времена года» </a:t>
            </a:r>
            <a:r>
              <a:rPr lang="ru-RU" b="1" dirty="0"/>
              <a:t> </a:t>
            </a:r>
            <a:r>
              <a:rPr lang="ru-RU" dirty="0"/>
              <a:t>(лото)</a:t>
            </a:r>
          </a:p>
          <a:p>
            <a:r>
              <a:rPr lang="ru-RU" dirty="0" err="1"/>
              <a:t>Дид</a:t>
            </a:r>
            <a:r>
              <a:rPr lang="ru-RU" dirty="0"/>
              <a:t>. задача: формировать представление детей о чередовании времен года и некоторых их характеристиках.</a:t>
            </a:r>
          </a:p>
          <a:p>
            <a:r>
              <a:rPr lang="ru-RU" u="sng" dirty="0" smtClean="0"/>
              <a:t>Ход </a:t>
            </a:r>
            <a:r>
              <a:rPr lang="ru-RU" u="sng" dirty="0"/>
              <a:t>игры: </a:t>
            </a:r>
            <a:r>
              <a:rPr lang="ru-RU" dirty="0" smtClean="0"/>
              <a:t> У </a:t>
            </a:r>
            <a:r>
              <a:rPr lang="ru-RU" dirty="0"/>
              <a:t>детей четыре карты с изображением времени года, у ведущего - карточки с изображением характерных особенностей каждого сезона. Ведущий показывает по одной карточке, дети говорят, к чьей картинке она относится, и объясняют свой выбор. 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908719"/>
            <a:ext cx="5179129" cy="5150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3229127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697" t="13826" r="502" b="27"/>
          <a:stretch/>
        </p:blipFill>
        <p:spPr bwMode="auto">
          <a:xfrm>
            <a:off x="683568" y="910310"/>
            <a:ext cx="7812937" cy="5559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01317993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607762"/>
            <a:ext cx="8712968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            Разрезные картинки-</a:t>
            </a:r>
            <a:r>
              <a:rPr lang="ru-RU" sz="2400" b="1" dirty="0" err="1" smtClean="0"/>
              <a:t>пазлы</a:t>
            </a:r>
            <a:r>
              <a:rPr lang="ru-RU" sz="2400" b="1" dirty="0" smtClean="0"/>
              <a:t> </a:t>
            </a:r>
            <a:r>
              <a:rPr lang="ru-RU" dirty="0"/>
              <a:t>(</a:t>
            </a:r>
            <a:r>
              <a:rPr lang="ru-RU" dirty="0" smtClean="0"/>
              <a:t>цветы, птицы и </a:t>
            </a:r>
            <a:r>
              <a:rPr lang="ru-RU" dirty="0"/>
              <a:t>др.)</a:t>
            </a:r>
          </a:p>
          <a:p>
            <a:r>
              <a:rPr lang="ru-RU" dirty="0" err="1"/>
              <a:t>Дид</a:t>
            </a:r>
            <a:r>
              <a:rPr lang="ru-RU" dirty="0"/>
              <a:t>. задача: закрепить знания названий </a:t>
            </a:r>
            <a:r>
              <a:rPr lang="ru-RU" dirty="0" smtClean="0"/>
              <a:t>и характерных </a:t>
            </a:r>
            <a:r>
              <a:rPr lang="ru-RU" dirty="0"/>
              <a:t>особенностей </a:t>
            </a:r>
            <a:r>
              <a:rPr lang="ru-RU" dirty="0" smtClean="0"/>
              <a:t>животных,</a:t>
            </a:r>
            <a:endParaRPr lang="ru-RU" dirty="0"/>
          </a:p>
          <a:p>
            <a:r>
              <a:rPr lang="ru-RU" dirty="0" smtClean="0"/>
              <a:t>птиц</a:t>
            </a:r>
            <a:r>
              <a:rPr lang="ru-RU" dirty="0"/>
              <a:t>, </a:t>
            </a:r>
            <a:r>
              <a:rPr lang="ru-RU" dirty="0" smtClean="0"/>
              <a:t>цветов</a:t>
            </a:r>
            <a:endParaRPr lang="ru-RU" dirty="0"/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824" y="1628800"/>
            <a:ext cx="7573149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6981180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838" b="8474"/>
          <a:stretch/>
        </p:blipFill>
        <p:spPr bwMode="auto">
          <a:xfrm>
            <a:off x="539552" y="1155451"/>
            <a:ext cx="7823280" cy="5086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01278124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620688"/>
            <a:ext cx="8964488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 </a:t>
            </a:r>
            <a:r>
              <a:rPr lang="ru-RU" sz="2400" b="1" dirty="0" smtClean="0"/>
              <a:t>         «</a:t>
            </a:r>
            <a:r>
              <a:rPr lang="ru-RU" sz="2400" b="1" dirty="0"/>
              <a:t>Можно и нельзя»</a:t>
            </a:r>
            <a:endParaRPr lang="ru-RU" sz="2400" dirty="0"/>
          </a:p>
          <a:p>
            <a:r>
              <a:rPr lang="ru-RU" dirty="0" err="1"/>
              <a:t>Дид</a:t>
            </a:r>
            <a:r>
              <a:rPr lang="ru-RU" dirty="0"/>
              <a:t>. задача: закрепить знания о правилах безопасного поведения в природе.</a:t>
            </a:r>
          </a:p>
          <a:p>
            <a:r>
              <a:rPr lang="ru-RU" u="sng" dirty="0" smtClean="0"/>
              <a:t>Ход </a:t>
            </a:r>
            <a:r>
              <a:rPr lang="ru-RU" u="sng" dirty="0"/>
              <a:t>игры</a:t>
            </a:r>
            <a:r>
              <a:rPr lang="ru-RU" dirty="0"/>
              <a:t>: Перед детьми картинки с изображением ситуаций в природе (рубят лес, сажают деревья, загрязняют воду, разводят костер в лесу, развешивают кормушки </a:t>
            </a:r>
            <a:r>
              <a:rPr lang="ru-RU" dirty="0" smtClean="0"/>
              <a:t>  и </a:t>
            </a:r>
            <a:r>
              <a:rPr lang="ru-RU" dirty="0"/>
              <a:t>др</a:t>
            </a:r>
            <a:r>
              <a:rPr lang="ru-RU" dirty="0" smtClean="0"/>
              <a:t>.). Картинки </a:t>
            </a:r>
            <a:r>
              <a:rPr lang="ru-RU" dirty="0"/>
              <a:t>лежат изображением вниз. Дети по очереди берут картинку и объясняют, вредно или полезно это для природы, и почему.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2230" y="2471438"/>
            <a:ext cx="6043671" cy="417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17235266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512" y="1052736"/>
            <a:ext cx="8671536" cy="508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143303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908720"/>
            <a:ext cx="8229600" cy="541588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/>
              <a:t>Ожидаемые результаты: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- Дети будут иметь представление о взаимосвязи и взаимодействии живых организмов в природе, понимать, что Земля – наш общий дом, а человек - часть природы</a:t>
            </a:r>
          </a:p>
          <a:p>
            <a:pPr algn="just">
              <a:buNone/>
            </a:pPr>
            <a:r>
              <a:rPr lang="ru-RU" dirty="0" smtClean="0"/>
              <a:t>- Дети ближе познакомятся с флорой и фауной  родного края, освоят элементарные нормы поведения по отношению к природе</a:t>
            </a:r>
          </a:p>
          <a:p>
            <a:pPr algn="just">
              <a:buNone/>
            </a:pPr>
            <a:r>
              <a:rPr lang="ru-RU" dirty="0" smtClean="0"/>
              <a:t>- Дети станут больше интересоваться миром природы, появится эмоционально положительное отношение к объектам природы</a:t>
            </a:r>
          </a:p>
          <a:p>
            <a:pPr algn="just">
              <a:buNone/>
            </a:pPr>
            <a:r>
              <a:rPr lang="ru-RU" dirty="0" smtClean="0"/>
              <a:t>- Дети научатся беречь и улучшать окружающую среду,  предвидеть последствия некоторых своих действий по отношению к природе</a:t>
            </a:r>
          </a:p>
          <a:p>
            <a:pPr algn="just">
              <a:buNone/>
            </a:pPr>
            <a:r>
              <a:rPr lang="ru-RU" dirty="0" smtClean="0"/>
              <a:t>- Дети научатся видеть красоту природы и родного края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66" y="476672"/>
            <a:ext cx="871296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                  «</a:t>
            </a:r>
            <a:r>
              <a:rPr lang="ru-RU" sz="2400" b="1" dirty="0"/>
              <a:t>Береги природу»</a:t>
            </a:r>
            <a:endParaRPr lang="ru-RU" sz="2400" dirty="0"/>
          </a:p>
          <a:p>
            <a:r>
              <a:rPr lang="ru-RU" dirty="0" err="1"/>
              <a:t>Дид</a:t>
            </a:r>
            <a:r>
              <a:rPr lang="ru-RU" dirty="0"/>
              <a:t>. задача: закреплять знания об охране объектов природы.</a:t>
            </a:r>
          </a:p>
          <a:p>
            <a:r>
              <a:rPr lang="ru-RU" u="sng" dirty="0" smtClean="0"/>
              <a:t>Ход </a:t>
            </a:r>
            <a:r>
              <a:rPr lang="ru-RU" u="sng" dirty="0"/>
              <a:t>игры:</a:t>
            </a:r>
            <a:r>
              <a:rPr lang="ru-RU" dirty="0"/>
              <a:t> На столе или наборном полотне картинки, изображающие растения, птиц, зверей, человека, солнца, воды и т.д. Воспитатель убирает одну из картинок, и дети должны рассказать, что произойдёт с оставшимися живыми объектами, если на Земле не будет спрятанного объекта (например, убирает птицу – что будет с остальными животными, с человеком, с растениями? и т.д.).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600330"/>
            <a:ext cx="6788680" cy="4083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15964260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Данный комплекс дидактических игр по экологическому воспитанию может быть использован как педагогами детского сада, так и родителями.</a:t>
            </a:r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692696"/>
            <a:ext cx="8640960" cy="5832648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sz="9600" b="1" dirty="0" smtClean="0">
                <a:latin typeface="+mj-lt"/>
              </a:rPr>
              <a:t>Список литературы </a:t>
            </a:r>
          </a:p>
          <a:p>
            <a:pPr>
              <a:buNone/>
            </a:pPr>
            <a:r>
              <a:rPr lang="ru-RU" sz="7200" dirty="0" smtClean="0">
                <a:latin typeface="+mj-lt"/>
              </a:rPr>
              <a:t>1. Бондаренко А.К. Дидактические игры в детском саду. М., 1991. </a:t>
            </a:r>
          </a:p>
          <a:p>
            <a:pPr>
              <a:buNone/>
            </a:pPr>
            <a:r>
              <a:rPr lang="ru-RU" sz="7200" dirty="0" smtClean="0">
                <a:latin typeface="+mj-lt"/>
              </a:rPr>
              <a:t>2. </a:t>
            </a:r>
            <a:r>
              <a:rPr lang="ru-RU" sz="7200" dirty="0" err="1" smtClean="0">
                <a:latin typeface="+mj-lt"/>
              </a:rPr>
              <a:t>Дрязгунова</a:t>
            </a:r>
            <a:r>
              <a:rPr lang="ru-RU" sz="7200" dirty="0" smtClean="0">
                <a:latin typeface="+mj-lt"/>
              </a:rPr>
              <a:t> В.А. Дидактические игры для ознакомления дошкольников с растениями. М., 1981. </a:t>
            </a:r>
          </a:p>
          <a:p>
            <a:pPr>
              <a:buNone/>
            </a:pPr>
            <a:r>
              <a:rPr lang="ru-RU" sz="7200" dirty="0" smtClean="0">
                <a:latin typeface="+mj-lt"/>
              </a:rPr>
              <a:t>3. Карпова Е.В. Дидактические игры в начальный период обучения. Ярославль, 1997. </a:t>
            </a:r>
          </a:p>
          <a:p>
            <a:pPr>
              <a:buNone/>
            </a:pPr>
            <a:r>
              <a:rPr lang="ru-RU" sz="7200" dirty="0" smtClean="0">
                <a:latin typeface="+mj-lt"/>
              </a:rPr>
              <a:t>4. </a:t>
            </a:r>
            <a:r>
              <a:rPr lang="ru-RU" sz="7200" dirty="0" err="1" smtClean="0">
                <a:latin typeface="+mj-lt"/>
              </a:rPr>
              <a:t>Кондрашева</a:t>
            </a:r>
            <a:r>
              <a:rPr lang="ru-RU" sz="7200" dirty="0" smtClean="0">
                <a:latin typeface="+mj-lt"/>
              </a:rPr>
              <a:t> Ю.В. Роль дидактической игры в экологическом воспитании // Молодой ученый, 2014 г. №6.</a:t>
            </a:r>
          </a:p>
          <a:p>
            <a:pPr>
              <a:buNone/>
            </a:pPr>
            <a:r>
              <a:rPr lang="ru-RU" sz="7200" dirty="0" smtClean="0">
                <a:latin typeface="+mj-lt"/>
              </a:rPr>
              <a:t> 5. Леонтьева О.М. Формирование экологической культуры у детей дошкольного возраста // Дошкольная педагогика, 2015г. № 1.</a:t>
            </a:r>
          </a:p>
          <a:p>
            <a:pPr>
              <a:buNone/>
            </a:pPr>
            <a:r>
              <a:rPr lang="ru-RU" sz="7200" dirty="0" smtClean="0">
                <a:latin typeface="+mj-lt"/>
              </a:rPr>
              <a:t>6. Николаева С.Н. Экологическое воспитание в рамках Федерального государственного образовательного стандарта дошкольного образования // Дошкольное воспитание, 2014г. № 5.</a:t>
            </a:r>
          </a:p>
          <a:p>
            <a:pPr>
              <a:buNone/>
            </a:pPr>
            <a:r>
              <a:rPr lang="ru-RU" sz="7200" dirty="0" smtClean="0">
                <a:latin typeface="+mj-lt"/>
              </a:rPr>
              <a:t>7.Николаева С.Н. Место игры в экологическом воспитании дошкольников. Пособие для специалистов по дошкольному воспитанию. М., 2006.</a:t>
            </a:r>
          </a:p>
          <a:p>
            <a:pPr>
              <a:buNone/>
            </a:pPr>
            <a:r>
              <a:rPr lang="ru-RU" sz="7200" dirty="0" smtClean="0">
                <a:latin typeface="+mj-lt"/>
              </a:rPr>
              <a:t>8. Рылеева Е.В. Вместе веселее! Дидактические игры для развития навыков сотрудничества у детей 4-6 лет.  М., 2004. </a:t>
            </a:r>
          </a:p>
          <a:p>
            <a:pPr>
              <a:buNone/>
            </a:pPr>
            <a:r>
              <a:rPr lang="ru-RU" sz="7200" dirty="0" smtClean="0">
                <a:latin typeface="+mj-lt"/>
              </a:rPr>
              <a:t>9. Удальцова Е.И. Дидактические игры в воспитании и обучении дошкольников. Минск, 2009. </a:t>
            </a:r>
          </a:p>
          <a:p>
            <a:pPr>
              <a:buNone/>
            </a:pPr>
            <a:r>
              <a:rPr lang="ru-RU" sz="7200" dirty="0" smtClean="0">
                <a:latin typeface="+mj-lt"/>
              </a:rPr>
              <a:t>10. Федотова А.М. Познаем окружающий мир, играя: сюжетно-дидактические игры для дошкольников. М., 2015.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83832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   Дидактические игры экологического содержания помогают увидеть целостность отдельного организма и экосистемы, осознать уникальность каждого объекта природы, понять, что неразумное вмешательство человека может повлечь за собой необратимые процессы в природе. </a:t>
            </a:r>
          </a:p>
          <a:p>
            <a:pPr algn="just">
              <a:buNone/>
            </a:pPr>
            <a:r>
              <a:rPr lang="ru-RU" dirty="0" smtClean="0"/>
              <a:t>   Они способствуют развитию у детей наблюдательности и любознательности, вызывают у них интерес к объектам природы.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63190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/>
              <a:t>Виды дидактических игр по экологии:</a:t>
            </a:r>
          </a:p>
          <a:p>
            <a:pPr algn="just">
              <a:buNone/>
            </a:pPr>
            <a:r>
              <a:rPr lang="ru-RU" dirty="0" smtClean="0"/>
              <a:t>- </a:t>
            </a:r>
            <a:r>
              <a:rPr lang="ru-RU" u="sng" dirty="0" smtClean="0"/>
              <a:t>предметные</a:t>
            </a:r>
            <a:r>
              <a:rPr lang="ru-RU" dirty="0" smtClean="0"/>
              <a:t> (игры с использованием различных предметов природы – листья, шишки, семена, камешки и т.д. Они используются с целью уточнения и конкретизации знаний о качествах и свойствах объектов природы: «Чудесный мешочек», «Вершки и корешки, «С чьей ветки детки» и т.д. )</a:t>
            </a:r>
          </a:p>
          <a:p>
            <a:pPr algn="just">
              <a:buNone/>
            </a:pPr>
            <a:r>
              <a:rPr lang="ru-RU" dirty="0" smtClean="0"/>
              <a:t>- </a:t>
            </a:r>
            <a:r>
              <a:rPr lang="ru-RU" u="sng" dirty="0" smtClean="0"/>
              <a:t>настольно-печатные</a:t>
            </a:r>
            <a:r>
              <a:rPr lang="ru-RU" dirty="0" smtClean="0"/>
              <a:t> (типа лото, домино, разрезных картинок и др.: «Что где растет?», «Времена года», «Кто чья мама?» и т.д. Данные игры дают возможность систематизировать знания детей о растениях, животных, явлениях природы)</a:t>
            </a:r>
          </a:p>
          <a:p>
            <a:pPr algn="just">
              <a:buNone/>
            </a:pPr>
            <a:r>
              <a:rPr lang="ru-RU" dirty="0" smtClean="0"/>
              <a:t>- </a:t>
            </a:r>
            <a:r>
              <a:rPr lang="ru-RU" u="sng" dirty="0" smtClean="0"/>
              <a:t>словесные</a:t>
            </a:r>
            <a:r>
              <a:rPr lang="ru-RU" dirty="0" smtClean="0"/>
              <a:t> (не требующие никакого наглядного материала: «Земля, вода, воздух», «Угадай, кто я?», «Когда это бывает»? и т.д. Они проводятся для закрепления, обобщения, систематизации имеющихся у детей представлений о мире природы)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692696"/>
            <a:ext cx="8208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b="1" dirty="0" smtClean="0"/>
              <a:t>Дидактические игры экологического содержания</a:t>
            </a:r>
            <a:endParaRPr lang="ru-RU" sz="2400" dirty="0" smtClean="0"/>
          </a:p>
        </p:txBody>
      </p:sp>
      <p:sp>
        <p:nvSpPr>
          <p:cNvPr id="5" name="Блок-схема: процесс 4"/>
          <p:cNvSpPr/>
          <p:nvPr/>
        </p:nvSpPr>
        <p:spPr>
          <a:xfrm>
            <a:off x="971600" y="1844824"/>
            <a:ext cx="2456656" cy="1584176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для обогащения экологических представлений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4932040" y="1844824"/>
            <a:ext cx="2808312" cy="1584176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для воспитания эмоционально-ценностного отношения к природе</a:t>
            </a:r>
            <a:endParaRPr lang="ru-RU" sz="2000" dirty="0">
              <a:solidFill>
                <a:schemeClr val="tx1"/>
              </a:solidFill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2987824" y="1196752"/>
            <a:ext cx="648072" cy="576064"/>
          </a:xfrm>
          <a:prstGeom prst="straightConnector1">
            <a:avLst/>
          </a:prstGeom>
          <a:ln w="5715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5076056" y="1196752"/>
            <a:ext cx="554360" cy="626368"/>
          </a:xfrm>
          <a:prstGeom prst="straightConnector1">
            <a:avLst/>
          </a:prstGeom>
          <a:ln w="5715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0" y="3573016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/>
              <a:t>       о многообразии и разнообразии                        для развития эстетического             </a:t>
            </a:r>
          </a:p>
          <a:p>
            <a:pPr>
              <a:buNone/>
            </a:pPr>
            <a:r>
              <a:rPr lang="ru-RU" dirty="0" smtClean="0"/>
              <a:t>                   природных объектов                                   восприятия природы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     о взаимосвязи в природе                           для формирования нравственно-   </a:t>
            </a:r>
          </a:p>
          <a:p>
            <a:pPr>
              <a:buNone/>
            </a:pPr>
            <a:r>
              <a:rPr lang="ru-RU" dirty="0" smtClean="0"/>
              <a:t>                                                                              оценочного опыта поведения в природе                               </a:t>
            </a:r>
          </a:p>
          <a:p>
            <a:pPr>
              <a:buNone/>
            </a:pPr>
            <a:r>
              <a:rPr lang="ru-RU" dirty="0" smtClean="0"/>
              <a:t>         о человеке как части природы                                                    </a:t>
            </a:r>
          </a:p>
          <a:p>
            <a:pPr>
              <a:buNone/>
            </a:pPr>
            <a:r>
              <a:rPr lang="ru-RU" dirty="0" smtClean="0"/>
              <a:t>                </a:t>
            </a:r>
          </a:p>
          <a:p>
            <a:pPr>
              <a:buNone/>
            </a:pPr>
            <a:r>
              <a:rPr lang="ru-RU" dirty="0" smtClean="0"/>
              <a:t>        о культуре поведения в природе</a:t>
            </a:r>
            <a:endParaRPr lang="ru-RU" sz="1400" dirty="0" smtClean="0"/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2123728" y="3429000"/>
            <a:ext cx="0" cy="288032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2123728" y="4149080"/>
            <a:ext cx="0" cy="288032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2123728" y="4725144"/>
            <a:ext cx="0" cy="288032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2123728" y="5229200"/>
            <a:ext cx="0" cy="288032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6444208" y="3429000"/>
            <a:ext cx="0" cy="288032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6444208" y="4221088"/>
            <a:ext cx="0" cy="288032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460" y="1052736"/>
            <a:ext cx="851500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Игры </a:t>
            </a:r>
            <a:r>
              <a:rPr lang="ru-RU" sz="2400" b="1" dirty="0"/>
              <a:t>для обогащения экологических представлений</a:t>
            </a:r>
            <a:r>
              <a:rPr lang="ru-RU" sz="2400" dirty="0"/>
              <a:t> – это всевозможные предметные, настольно-печатные и словесные игры. В данных играх закрепляются, уточняются, систематизируются знания об объектах природы, их отличительных особенностях, пользе для человека. В такие игры часто включается элемент соревнования, как индивидуального, так и командного, а также проблемные ситуации.</a:t>
            </a:r>
          </a:p>
          <a:p>
            <a:pPr algn="just"/>
            <a:r>
              <a:rPr lang="ru-RU" sz="2400" dirty="0"/>
              <a:t>В играх этого блока дошкольники проявляют творческую деятельность, разные компоненты психики: ощущение, восприятие, память и т.д., а это значит, что происходит активизация всех познавательных процессов. </a:t>
            </a:r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="" xmlns:p14="http://schemas.microsoft.com/office/powerpoint/2010/main" val="397686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1410</TotalTime>
  <Words>3022</Words>
  <Application>Microsoft Office PowerPoint</Application>
  <PresentationFormat>Экран (4:3)</PresentationFormat>
  <Paragraphs>364</Paragraphs>
  <Slides>52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3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Индивидуальный образовательный маршрут Поповой Натальи Анатольевны  </dc:title>
  <dc:creator>Света</dc:creator>
  <cp:lastModifiedBy>Света</cp:lastModifiedBy>
  <cp:revision>131</cp:revision>
  <dcterms:created xsi:type="dcterms:W3CDTF">2023-04-23T09:57:17Z</dcterms:created>
  <dcterms:modified xsi:type="dcterms:W3CDTF">2023-10-04T21:35:07Z</dcterms:modified>
</cp:coreProperties>
</file>