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4"/>
  </p:notesMasterIdLst>
  <p:sldIdLst>
    <p:sldId id="256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306" r:id="rId18"/>
    <p:sldId id="297" r:id="rId19"/>
    <p:sldId id="298" r:id="rId20"/>
    <p:sldId id="299" r:id="rId21"/>
    <p:sldId id="300" r:id="rId22"/>
    <p:sldId id="301" r:id="rId23"/>
    <p:sldId id="258" r:id="rId24"/>
    <p:sldId id="269" r:id="rId25"/>
    <p:sldId id="262" r:id="rId26"/>
    <p:sldId id="272" r:id="rId27"/>
    <p:sldId id="270" r:id="rId28"/>
    <p:sldId id="263" r:id="rId29"/>
    <p:sldId id="264" r:id="rId30"/>
    <p:sldId id="307" r:id="rId31"/>
    <p:sldId id="308" r:id="rId32"/>
    <p:sldId id="30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6" autoAdjust="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52D92-EEF4-4D7E-976A-992B8BDE98F7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19142-1257-4879-BF0C-A8E29C0DA4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19142-1257-4879-BF0C-A8E29C0DA43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7;&#1074;&#1077;&#1090;&#1072;\Desktop\&#1076;&#1083;&#1103;%20&#1101;&#1082;&#1086;&#1083;&#1086;&#1075;&#1080;&#1095;%20&#1089;&#1083;&#1072;&#1081;&#1076;&#1086;&#1074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140968"/>
            <a:ext cx="7772400" cy="1152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Экологическое воспитание детей в разновозрастной группе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332656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МБДОУ «Детский сад «Родничок»</a:t>
            </a:r>
          </a:p>
        </p:txBody>
      </p:sp>
      <p:pic>
        <p:nvPicPr>
          <p:cNvPr id="1026" name="Picture 2" descr="F:\Садик ФОТО\фотки\виды садика\виды старые\105_49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88640"/>
            <a:ext cx="3076208" cy="2307156"/>
          </a:xfrm>
          <a:prstGeom prst="rect">
            <a:avLst/>
          </a:prstGeom>
          <a:noFill/>
        </p:spPr>
      </p:pic>
      <p:pic>
        <p:nvPicPr>
          <p:cNvPr id="7" name="для экологич слайдо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7584" y="57332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Света\Desktop\отчет\21-22\20220428_113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3936437" cy="2952328"/>
          </a:xfrm>
          <a:prstGeom prst="rect">
            <a:avLst/>
          </a:prstGeom>
          <a:noFill/>
        </p:spPr>
      </p:pic>
      <p:pic>
        <p:nvPicPr>
          <p:cNvPr id="8194" name="Picture 2" descr="C:\Users\Света\Desktop\отчет\21-22\20220428_1144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60648"/>
            <a:ext cx="3840427" cy="2880320"/>
          </a:xfrm>
          <a:prstGeom prst="rect">
            <a:avLst/>
          </a:prstGeom>
          <a:noFill/>
        </p:spPr>
      </p:pic>
      <p:pic>
        <p:nvPicPr>
          <p:cNvPr id="8195" name="Picture 3" descr="C:\Users\Света\Desktop\отчет\21-22\20220512_112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89040"/>
            <a:ext cx="3755910" cy="281693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9512" y="476672"/>
            <a:ext cx="4824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Наблюдение – это важнейший источник знаний о природе. </a:t>
            </a:r>
            <a:endParaRPr lang="ru-RU" sz="2800" dirty="0"/>
          </a:p>
        </p:txBody>
      </p:sp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вета\Desktop\отчет\21-22\20220512_113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692696"/>
            <a:ext cx="3936437" cy="2952328"/>
          </a:xfrm>
          <a:prstGeom prst="rect">
            <a:avLst/>
          </a:prstGeom>
          <a:noFill/>
        </p:spPr>
      </p:pic>
      <p:pic>
        <p:nvPicPr>
          <p:cNvPr id="9219" name="Picture 3" descr="C:\Users\Света\Desktop\отчет\21-22\20220512_113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3611893" cy="2708920"/>
          </a:xfrm>
          <a:prstGeom prst="rect">
            <a:avLst/>
          </a:prstGeom>
          <a:noFill/>
        </p:spPr>
      </p:pic>
      <p:pic>
        <p:nvPicPr>
          <p:cNvPr id="9220" name="Picture 4" descr="C:\Users\Света\Desktop\отчет\21-22\20220516_1128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580" y="3645024"/>
            <a:ext cx="3803914" cy="285293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788024" y="4077072"/>
            <a:ext cx="4104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Наблюдения развивают в детях важное умение – смотреть, видеть, делать выводы и обобщения.</a:t>
            </a:r>
            <a:endParaRPr lang="ru-RU" sz="2800" dirty="0"/>
          </a:p>
        </p:txBody>
      </p:sp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35896" y="476672"/>
            <a:ext cx="5184576" cy="2592289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ru-RU" dirty="0"/>
              <a:t>Хорошей традицией в нашем детском саду стало участие в ежегодной экологической акции «Кормушка».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C:\Users\Света\Desktop\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306908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3212976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Ее цель – формирование представления детей о зимующих птицах, их образе жизни, а также роли человека в жизни птиц.</a:t>
            </a:r>
            <a:endParaRPr lang="ru-RU" sz="3200" dirty="0"/>
          </a:p>
        </p:txBody>
      </p:sp>
    </p:spTree>
  </p:cSld>
  <p:clrMapOvr>
    <a:masterClrMapping/>
  </p:clrMapOvr>
  <p:transition spd="slow" advTm="12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19256" cy="5865515"/>
          </a:xfrm>
        </p:spPr>
        <p:txBody>
          <a:bodyPr/>
          <a:lstStyle/>
          <a:p>
            <a:pPr marL="0" algn="just">
              <a:buNone/>
            </a:pPr>
            <a:r>
              <a:rPr lang="ru-RU" sz="2400" dirty="0"/>
              <a:t>В начале осени мы вместе с </a:t>
            </a:r>
            <a:r>
              <a:rPr lang="ru-RU" sz="2400" dirty="0" smtClean="0"/>
              <a:t>родителями </a:t>
            </a:r>
            <a:r>
              <a:rPr lang="ru-RU" sz="2400" dirty="0"/>
              <a:t>заготавливаем корм для пернатых. Это семена подсолнечника и тыквы, пшено, ягоды калины и рябины, сухари. 	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467544" y="1481915"/>
            <a:ext cx="82089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ноябре на территории детского сада развешиваем кормушки, сделанные руками родителей.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помощь родителям оформляем буклеты о том, какие бывают кормушки и какой корм предпочитают разные особи.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F:\Садик ФОТО\1 Осень\осень 2021\20211206_1143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3" y="3113583"/>
            <a:ext cx="4536505" cy="340237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0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365104"/>
            <a:ext cx="8229600" cy="2160240"/>
          </a:xfrm>
        </p:spPr>
        <p:txBody>
          <a:bodyPr/>
          <a:lstStyle/>
          <a:p>
            <a:pPr marL="0">
              <a:buNone/>
            </a:pPr>
            <a:endParaRPr lang="ru-RU" sz="2400" dirty="0" smtClean="0"/>
          </a:p>
          <a:p>
            <a:pPr marL="0">
              <a:buNone/>
            </a:pPr>
            <a:endParaRPr lang="ru-RU" sz="2400" dirty="0"/>
          </a:p>
          <a:p>
            <a:pPr marL="0">
              <a:buNone/>
            </a:pPr>
            <a:endParaRPr lang="ru-RU" sz="2400" dirty="0" smtClean="0"/>
          </a:p>
          <a:p>
            <a:pPr marL="0">
              <a:buNone/>
            </a:pPr>
            <a:r>
              <a:rPr lang="ru-RU" sz="2400" dirty="0" smtClean="0"/>
              <a:t>Дети </a:t>
            </a:r>
            <a:r>
              <a:rPr lang="ru-RU" sz="2400" dirty="0"/>
              <a:t>охотно дежурят в «птичьей столовой», очищают от снега кормушки и наблюдают за своими гостями.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G:\акция\в отчет и удалить\20201215_1146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326447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акция\в отчет и удалить\IMG_20201113_1152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692696"/>
            <a:ext cx="302433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акция\в отчет и удалить\20201215_1148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140968"/>
            <a:ext cx="3845555" cy="232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:\акция\в отчет и удалить\ноябрь 20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04664"/>
            <a:ext cx="451559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G:\акция\в отчет и удалить\IMG_20180323_11334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84984"/>
            <a:ext cx="38164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20688"/>
            <a:ext cx="8496944" cy="5505475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ru-RU" sz="2800" dirty="0"/>
              <a:t>В рамках проведения акции «Кормушка» с ребятами проводятся беседы о жизни пернатых, дети слушают рассказы о зимующих и перелетных птицах, смотрят презентации и </a:t>
            </a:r>
            <a:r>
              <a:rPr lang="ru-RU" sz="2800" dirty="0" smtClean="0"/>
              <a:t>фотографии.</a:t>
            </a:r>
            <a:endParaRPr lang="ru-RU" sz="2800" dirty="0"/>
          </a:p>
        </p:txBody>
      </p:sp>
      <p:pic>
        <p:nvPicPr>
          <p:cNvPr id="7" name="Рисунок 6" descr="G:\акция\в отчет и удалить\20210325_1621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140968"/>
            <a:ext cx="389723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акция\в отчет и удалить\20210326_0859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140968"/>
            <a:ext cx="38884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ru-RU" sz="2800" dirty="0" smtClean="0"/>
              <a:t>Заучивают стихотворения, отгадывают загадки, узнают в аудиозаписи голоса птиц.</a:t>
            </a:r>
            <a:endParaRPr lang="ru-RU" sz="2800" dirty="0"/>
          </a:p>
        </p:txBody>
      </p:sp>
      <p:pic>
        <p:nvPicPr>
          <p:cNvPr id="4" name="Рисунок 3" descr="C:\Users\Света\Desktop\IMG_20180323_1034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41044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Света\AppData\Local\Microsoft\Windows\Temporary Internet Files\Content.Word\IMG_20180321_0905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56992"/>
            <a:ext cx="41764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:\акция\в отчет и удалить\20210326_11051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10445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332656"/>
            <a:ext cx="6390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Играют в дидактические игры. </a:t>
            </a:r>
            <a:endParaRPr lang="ru-RU" sz="2800" dirty="0"/>
          </a:p>
        </p:txBody>
      </p:sp>
      <p:pic>
        <p:nvPicPr>
          <p:cNvPr id="8" name="Рисунок 7" descr="C:\Users\Света\Desktop\IMG_20180323_1023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417646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вета\Desktop\Новая папка (4)\IMG_20180321_0859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005064"/>
            <a:ext cx="4248472" cy="266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88641"/>
            <a:ext cx="7283152" cy="648072"/>
          </a:xfrm>
        </p:spPr>
        <p:txBody>
          <a:bodyPr/>
          <a:lstStyle/>
          <a:p>
            <a:pPr>
              <a:buNone/>
            </a:pPr>
            <a:r>
              <a:rPr lang="ru-RU" sz="2800" dirty="0" smtClean="0"/>
              <a:t>Раскрашивают картинки, мастерят поделки.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G:\акция\в отчет и удалить\20210324_0741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27718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G:\акция\в отчет и удалить\20210323_161757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836712"/>
            <a:ext cx="288032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G:\акция\в отчет и удалить\20210324_091656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725144"/>
            <a:ext cx="396044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2924944"/>
            <a:ext cx="3804851" cy="167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G:\акция\в отчет и удалить\20210323_1319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869160"/>
            <a:ext cx="2304256" cy="168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акция\в отчет и удалить\20210326_13533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1052736"/>
            <a:ext cx="199037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Всё хорошее в людях — из детства!</a:t>
            </a:r>
          </a:p>
          <a:p>
            <a:pPr algn="ctr">
              <a:buNone/>
            </a:pPr>
            <a:r>
              <a:rPr lang="ru-RU" dirty="0"/>
              <a:t>Как истоки добра пробудить?</a:t>
            </a:r>
          </a:p>
          <a:p>
            <a:pPr algn="ctr">
              <a:buNone/>
            </a:pPr>
            <a:r>
              <a:rPr lang="ru-RU" dirty="0"/>
              <a:t>Прикоснуться к природе всем сердцем:</a:t>
            </a:r>
          </a:p>
          <a:p>
            <a:pPr algn="ctr">
              <a:buNone/>
            </a:pPr>
            <a:r>
              <a:rPr lang="ru-RU" dirty="0"/>
              <a:t>Удивиться, узнать, полюбить!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2" name="Picture 4" descr="C:\Users\Света\Desktop\Природа-летом-картинки-для-детей-детского-сада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852936"/>
            <a:ext cx="5760640" cy="37444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6673"/>
            <a:ext cx="8712968" cy="1440160"/>
          </a:xfrm>
        </p:spPr>
        <p:txBody>
          <a:bodyPr/>
          <a:lstStyle/>
          <a:p>
            <a:pPr marL="0">
              <a:buNone/>
            </a:pPr>
            <a:r>
              <a:rPr lang="ru-RU" sz="2800" dirty="0"/>
              <a:t>А в </a:t>
            </a:r>
            <a:r>
              <a:rPr lang="ru-RU" sz="2800" dirty="0" smtClean="0"/>
              <a:t>завершении </a:t>
            </a:r>
            <a:r>
              <a:rPr lang="ru-RU" sz="2800" dirty="0"/>
              <a:t>акции, в начале апреля, мы развешиваем скворечники и проводим праздник птиц.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G:\акция\в отчет и удалить\20210324_1137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00808"/>
            <a:ext cx="41764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 descr="F:\Садик ФОТО\Для дисков\Сенька\IMG_20190402_121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12976"/>
            <a:ext cx="4100717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algn="just">
              <a:buNone/>
            </a:pPr>
            <a:r>
              <a:rPr lang="ru-RU" dirty="0"/>
              <a:t>Данная экологическая акция объединяет детей и взрослых в желании оказать помощь птицам, способствует расширению представлений детей о пернатых нашего края, помогает формировать бережное отношение к миру птиц и к природе, создает условия для вовлечения детей в активную природоохранную деятельность.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 advTm="17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507288" cy="5433467"/>
          </a:xfrm>
        </p:spPr>
        <p:txBody>
          <a:bodyPr/>
          <a:lstStyle/>
          <a:p>
            <a:pPr marL="0">
              <a:buNone/>
            </a:pPr>
            <a:r>
              <a:rPr lang="ru-RU" dirty="0"/>
              <a:t>Еще одним интересным </a:t>
            </a:r>
            <a:r>
              <a:rPr lang="ru-RU" dirty="0" smtClean="0"/>
              <a:t>и полезным занятием</a:t>
            </a:r>
            <a:r>
              <a:rPr lang="ru-RU" b="1" dirty="0" smtClean="0"/>
              <a:t> </a:t>
            </a:r>
            <a:r>
              <a:rPr lang="ru-RU" dirty="0"/>
              <a:t>для наших детей является ежегодная посадка «огорода на окне». </a:t>
            </a:r>
          </a:p>
          <a:p>
            <a:pPr marL="0">
              <a:buNone/>
            </a:pPr>
            <a:endParaRPr lang="ru-RU" dirty="0"/>
          </a:p>
        </p:txBody>
      </p:sp>
      <p:pic>
        <p:nvPicPr>
          <p:cNvPr id="4" name="Picture 2" descr="F:\фото Новая папка\огород\20220506_11115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915816" y="2276872"/>
            <a:ext cx="5473566" cy="410445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9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Выращивание «огорода» на подоконнике – отличный способ  для </a:t>
            </a:r>
          </a:p>
          <a:p>
            <a:pPr marL="0">
              <a:buNone/>
            </a:pPr>
            <a:r>
              <a:rPr lang="ru-RU" dirty="0" smtClean="0"/>
              <a:t>- расширения представлений детей о том, как ухаживать за растениями в комнатных условиях; </a:t>
            </a:r>
          </a:p>
          <a:p>
            <a:pPr marL="0">
              <a:buNone/>
            </a:pPr>
            <a:r>
              <a:rPr lang="ru-RU" dirty="0" smtClean="0"/>
              <a:t>- обобщения знаний о необходимости света, тепла, влаги для роста растений; </a:t>
            </a:r>
          </a:p>
          <a:p>
            <a:pPr marL="0">
              <a:buNone/>
            </a:pPr>
            <a:r>
              <a:rPr lang="ru-RU" dirty="0" smtClean="0"/>
              <a:t>- развития познавательных и творческих способностей детей.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0648"/>
            <a:ext cx="8712968" cy="6063952"/>
          </a:xfrm>
        </p:spPr>
        <p:txBody>
          <a:bodyPr/>
          <a:lstStyle/>
          <a:p>
            <a:pPr marL="0">
              <a:buNone/>
            </a:pPr>
            <a:r>
              <a:rPr lang="ru-RU" dirty="0" smtClean="0"/>
              <a:t>Предварительно мы подбираем стихи, сказки, загадки об овощах, рассматриваем иллюстрации, картины, проводим</a:t>
            </a:r>
            <a:r>
              <a:rPr lang="ru-RU" dirty="0"/>
              <a:t> </a:t>
            </a:r>
            <a:r>
              <a:rPr lang="ru-RU" dirty="0" smtClean="0"/>
              <a:t>беседы, дидактические игры.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Света\Desktop\фотки\огород\20220418_090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4187957" cy="3140968"/>
          </a:xfrm>
          <a:prstGeom prst="rect">
            <a:avLst/>
          </a:prstGeom>
          <a:noFill/>
        </p:spPr>
      </p:pic>
      <p:pic>
        <p:nvPicPr>
          <p:cNvPr id="2051" name="Picture 3" descr="C:\Users\Света\Desktop\фотки\огород\20220418_082929.jpg"/>
          <p:cNvPicPr>
            <a:picLocks noChangeAspect="1" noChangeArrowheads="1"/>
          </p:cNvPicPr>
          <p:nvPr/>
        </p:nvPicPr>
        <p:blipFill>
          <a:blip r:embed="rId3" cstate="print"/>
          <a:srcRect t="18500" r="20863"/>
          <a:stretch>
            <a:fillRect/>
          </a:stretch>
        </p:blipFill>
        <p:spPr bwMode="auto">
          <a:xfrm>
            <a:off x="4716016" y="2636912"/>
            <a:ext cx="4211940" cy="325325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76672"/>
            <a:ext cx="4536504" cy="2376264"/>
          </a:xfrm>
        </p:spPr>
        <p:txBody>
          <a:bodyPr/>
          <a:lstStyle/>
          <a:p>
            <a:pPr marL="0">
              <a:buNone/>
            </a:pPr>
            <a:r>
              <a:rPr lang="ru-RU" dirty="0" smtClean="0"/>
              <a:t>Дети охотно рассматривают семена, производят посадку.</a:t>
            </a:r>
            <a:endParaRPr lang="ru-RU" dirty="0"/>
          </a:p>
        </p:txBody>
      </p:sp>
      <p:pic>
        <p:nvPicPr>
          <p:cNvPr id="3074" name="Picture 2" descr="C:\Users\Света\Desktop\фотки\огород\20220418_120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76672"/>
            <a:ext cx="4056451" cy="3042338"/>
          </a:xfrm>
          <a:prstGeom prst="rect">
            <a:avLst/>
          </a:prstGeom>
          <a:noFill/>
        </p:spPr>
      </p:pic>
      <p:pic>
        <p:nvPicPr>
          <p:cNvPr id="5" name="Picture 3" descr="C:\Users\Света\Desktop\фотки\огород\20220415_121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4224469" cy="31683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фото Новая папка\20220420_105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8455" y="3310708"/>
            <a:ext cx="4382191" cy="328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фото Новая папка\20220420_1127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9551" y="692696"/>
            <a:ext cx="393269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129614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Наблюдают за ростом растений.</a:t>
            </a:r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388544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G:\фото Новая папка\20220420_1108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2"/>
            <a:ext cx="4056451" cy="304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91944"/>
          </a:xfrm>
        </p:spPr>
        <p:txBody>
          <a:bodyPr/>
          <a:lstStyle/>
          <a:p>
            <a:pPr marL="0">
              <a:buNone/>
            </a:pPr>
            <a:r>
              <a:rPr lang="ru-RU" dirty="0" smtClean="0"/>
              <a:t>Устанавливают связи: растения – земля, растения – вода, растения – свет.</a:t>
            </a:r>
          </a:p>
          <a:p>
            <a:pPr marL="0">
              <a:buNone/>
            </a:pPr>
            <a:r>
              <a:rPr lang="ru-RU" dirty="0" smtClean="0"/>
              <a:t>Результаты экспериментов фиксируют в рисунках.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04864"/>
            <a:ext cx="3868544" cy="290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393643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435280" cy="5919936"/>
          </a:xfrm>
        </p:spPr>
        <p:txBody>
          <a:bodyPr/>
          <a:lstStyle/>
          <a:p>
            <a:pPr>
              <a:buNone/>
            </a:pPr>
            <a:r>
              <a:rPr lang="ru-RU" sz="2800" dirty="0" smtClean="0"/>
              <a:t>Наблюдая за «огородом» на окне, дети </a:t>
            </a:r>
          </a:p>
          <a:p>
            <a:pPr>
              <a:buNone/>
            </a:pPr>
            <a:r>
              <a:rPr lang="ru-RU" sz="2800" dirty="0" smtClean="0"/>
              <a:t>- закрепляют понятие о свойствах земли; </a:t>
            </a:r>
          </a:p>
          <a:p>
            <a:pPr marL="0">
              <a:buNone/>
            </a:pPr>
            <a:r>
              <a:rPr lang="ru-RU" sz="2800" dirty="0" smtClean="0"/>
              <a:t>- выясняют, что вода необходима для роста растений;</a:t>
            </a:r>
          </a:p>
          <a:p>
            <a:pPr marL="0" indent="0">
              <a:buNone/>
            </a:pPr>
            <a:r>
              <a:rPr lang="ru-RU" sz="2800" dirty="0" smtClean="0"/>
              <a:t>- определяют роль солнца в жизни растений;</a:t>
            </a:r>
          </a:p>
          <a:p>
            <a:pPr marL="0" indent="0">
              <a:buNone/>
            </a:pPr>
            <a:r>
              <a:rPr lang="ru-RU" sz="2800" dirty="0" smtClean="0"/>
              <a:t>- узнают, насколько </a:t>
            </a:r>
          </a:p>
          <a:p>
            <a:pPr marL="0" indent="0">
              <a:buNone/>
            </a:pPr>
            <a:r>
              <a:rPr lang="ru-RU" sz="2800" dirty="0" smtClean="0"/>
              <a:t>растения нуждаются </a:t>
            </a:r>
          </a:p>
          <a:p>
            <a:pPr marL="0" indent="0">
              <a:buNone/>
            </a:pPr>
            <a:r>
              <a:rPr lang="ru-RU" sz="2800" dirty="0" smtClean="0"/>
              <a:t>в уходе человека.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F:\фото Новая папка\огород\20220506_110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19" y="2780928"/>
            <a:ext cx="4896545" cy="367240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4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48680"/>
            <a:ext cx="8568952" cy="5577483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ru-RU" dirty="0" smtClean="0">
                <a:solidFill>
                  <a:srgbClr val="0070C0"/>
                </a:solidFill>
              </a:rPr>
              <a:t>Экологическое </a:t>
            </a:r>
            <a:r>
              <a:rPr lang="ru-RU" dirty="0">
                <a:solidFill>
                  <a:srgbClr val="0070C0"/>
                </a:solidFill>
              </a:rPr>
              <a:t>воспитание детей дошкольного возраста предполагает: </a:t>
            </a:r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воспитание </a:t>
            </a:r>
            <a:r>
              <a:rPr lang="ru-RU" dirty="0"/>
              <a:t>гуманного отношения к </a:t>
            </a:r>
            <a:r>
              <a:rPr lang="ru-RU" dirty="0" smtClean="0"/>
              <a:t>природе; </a:t>
            </a:r>
          </a:p>
          <a:p>
            <a:r>
              <a:rPr lang="ru-RU" dirty="0" smtClean="0"/>
              <a:t>формирование </a:t>
            </a:r>
            <a:r>
              <a:rPr lang="ru-RU" dirty="0"/>
              <a:t>системы экологических знаний и </a:t>
            </a:r>
            <a:r>
              <a:rPr lang="ru-RU" dirty="0" smtClean="0"/>
              <a:t>представлений; </a:t>
            </a:r>
          </a:p>
          <a:p>
            <a:r>
              <a:rPr lang="ru-RU" dirty="0" smtClean="0"/>
              <a:t>развитие </a:t>
            </a:r>
            <a:r>
              <a:rPr lang="ru-RU" dirty="0"/>
              <a:t>эстетических </a:t>
            </a:r>
            <a:r>
              <a:rPr lang="ru-RU" dirty="0" smtClean="0"/>
              <a:t>чувств; </a:t>
            </a:r>
          </a:p>
          <a:p>
            <a:r>
              <a:rPr lang="ru-RU" dirty="0" smtClean="0"/>
              <a:t>участие </a:t>
            </a:r>
            <a:r>
              <a:rPr lang="ru-RU" dirty="0"/>
              <a:t>детей в посильной для них деятельности по уходу за растениями и животными, по охране и защите природы.</a:t>
            </a:r>
          </a:p>
          <a:p>
            <a:endParaRPr lang="ru-RU" dirty="0"/>
          </a:p>
        </p:txBody>
      </p:sp>
    </p:spTree>
  </p:cSld>
  <p:clrMapOvr>
    <a:masterClrMapping/>
  </p:clrMapOvr>
  <p:transition spd="slow" advTm="14000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marL="0" algn="just">
              <a:buNone/>
            </a:pPr>
            <a:r>
              <a:rPr lang="ru-RU" sz="3600" dirty="0">
                <a:solidFill>
                  <a:srgbClr val="0070C0"/>
                </a:solidFill>
              </a:rPr>
              <a:t>В процессе </a:t>
            </a:r>
            <a:r>
              <a:rPr lang="ru-RU" sz="3600" dirty="0" smtClean="0">
                <a:solidFill>
                  <a:srgbClr val="0070C0"/>
                </a:solidFill>
              </a:rPr>
              <a:t>экологической работы мы </a:t>
            </a:r>
            <a:r>
              <a:rPr lang="ru-RU" sz="3600" dirty="0">
                <a:solidFill>
                  <a:srgbClr val="0070C0"/>
                </a:solidFill>
              </a:rPr>
              <a:t>стараемся воспитывать у детей доброту, отзывчивость, развивать детскую пытливость, любознательность, интерес, любовь к родной природе, желание заботиться о ней. </a:t>
            </a:r>
          </a:p>
          <a:p>
            <a:pPr marL="0">
              <a:buNone/>
            </a:pPr>
            <a:endParaRPr lang="ru-RU" dirty="0"/>
          </a:p>
        </p:txBody>
      </p:sp>
    </p:spTree>
  </p:cSld>
  <p:clrMapOvr>
    <a:masterClrMapping/>
  </p:clrMapOvr>
  <p:transition spd="slow" advTm="12000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C:\Users\Света\Desktop\57955_892bef85db4e8ddd8b8b09cff8355a33.jp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1" t="6523" b="6618"/>
          <a:stretch>
            <a:fillRect/>
          </a:stretch>
        </p:blipFill>
        <p:spPr bwMode="auto">
          <a:xfrm>
            <a:off x="683568" y="764704"/>
            <a:ext cx="7821877" cy="51845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332656"/>
            <a:ext cx="8424936" cy="5793507"/>
          </a:xfrm>
        </p:spPr>
        <p:txBody>
          <a:bodyPr/>
          <a:lstStyle/>
          <a:p>
            <a:pPr marL="0">
              <a:buNone/>
            </a:pPr>
            <a:r>
              <a:rPr lang="ru-RU" dirty="0" smtClean="0"/>
              <a:t>Воспитательная </a:t>
            </a:r>
            <a:r>
              <a:rPr lang="ru-RU" dirty="0"/>
              <a:t>работа по экологии в нашей разновозрастной группе связана со всеми видами детской деятельности</a:t>
            </a:r>
            <a:r>
              <a:rPr lang="ru-RU" dirty="0" smtClean="0"/>
              <a:t>.</a:t>
            </a:r>
          </a:p>
          <a:p>
            <a:pPr marL="0">
              <a:buNone/>
            </a:pPr>
            <a:r>
              <a:rPr lang="ru-RU" dirty="0" smtClean="0">
                <a:solidFill>
                  <a:srgbClr val="FF3399"/>
                </a:solidFill>
              </a:rPr>
              <a:t>Наша </a:t>
            </a:r>
            <a:r>
              <a:rPr lang="ru-RU" dirty="0">
                <a:solidFill>
                  <a:srgbClr val="FF3399"/>
                </a:solidFill>
              </a:rPr>
              <a:t>задача: </a:t>
            </a:r>
            <a:r>
              <a:rPr lang="ru-RU" dirty="0"/>
              <a:t>научить детей не только видеть красоту окружающей природы, но и вызвать у них желание участвовать в ее создании.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⬇ Скачать картинки Дети на природе, стоковые фото Дети на 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501008"/>
            <a:ext cx="3721596" cy="318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32656"/>
            <a:ext cx="8733656" cy="6048672"/>
          </a:xfrm>
        </p:spPr>
        <p:txBody>
          <a:bodyPr/>
          <a:lstStyle/>
          <a:p>
            <a:pPr marL="0">
              <a:buNone/>
            </a:pPr>
            <a:r>
              <a:rPr lang="ru-RU" dirty="0" smtClean="0"/>
              <a:t>Самое </a:t>
            </a:r>
            <a:r>
              <a:rPr lang="ru-RU" dirty="0"/>
              <a:t>доступное для детей </a:t>
            </a:r>
            <a:r>
              <a:rPr lang="ru-RU" dirty="0" smtClean="0"/>
              <a:t>практическое занятие </a:t>
            </a:r>
            <a:r>
              <a:rPr lang="ru-RU" dirty="0"/>
              <a:t>– это выращивание цветов. </a:t>
            </a: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 marL="0">
              <a:buNone/>
            </a:pPr>
            <a:r>
              <a:rPr lang="ru-RU" dirty="0" smtClean="0"/>
              <a:t>Ребята участвуют </a:t>
            </a:r>
            <a:r>
              <a:rPr lang="ru-RU" dirty="0"/>
              <a:t>в таком труде </a:t>
            </a:r>
            <a:r>
              <a:rPr lang="ru-RU" dirty="0" smtClean="0"/>
              <a:t>активно</a:t>
            </a:r>
            <a:r>
              <a:rPr lang="ru-RU" dirty="0"/>
              <a:t>, с желанием и старанием. </a:t>
            </a:r>
            <a:endParaRPr lang="ru-RU" dirty="0" smtClean="0"/>
          </a:p>
        </p:txBody>
      </p:sp>
      <p:pic>
        <p:nvPicPr>
          <p:cNvPr id="3074" name="Picture 2" descr="F:\Садик ФОТО\фотки\картинки\IMG_20200817_112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916832"/>
            <a:ext cx="3840427" cy="2880320"/>
          </a:xfrm>
          <a:prstGeom prst="rect">
            <a:avLst/>
          </a:prstGeom>
          <a:noFill/>
        </p:spPr>
      </p:pic>
      <p:pic>
        <p:nvPicPr>
          <p:cNvPr id="3076" name="Picture 4" descr="F:\Садик ФОТО\фотки\картинки\IMG_20200721_074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556792"/>
            <a:ext cx="3600400" cy="27003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507288" cy="5937523"/>
          </a:xfrm>
        </p:spPr>
        <p:txBody>
          <a:bodyPr/>
          <a:lstStyle/>
          <a:p>
            <a:pPr marL="0" indent="-457200">
              <a:buNone/>
            </a:pPr>
            <a:r>
              <a:rPr lang="ru-RU" sz="3000" dirty="0" smtClean="0"/>
              <a:t>Весной на территории детского сада мы разбиваем небольшой цветник. </a:t>
            </a:r>
          </a:p>
          <a:p>
            <a:pPr marL="0">
              <a:buNone/>
            </a:pPr>
            <a:endParaRPr lang="ru-RU" sz="1600" dirty="0" smtClean="0"/>
          </a:p>
          <a:p>
            <a:pPr marL="0">
              <a:buNone/>
            </a:pPr>
            <a:r>
              <a:rPr lang="ru-RU" sz="3000" dirty="0" smtClean="0"/>
              <a:t>Уход за цветами состоит в посадке,                  поливке, рыхлении почвы,                              удалении сорняков</a:t>
            </a:r>
            <a:r>
              <a:rPr lang="ru-RU" dirty="0"/>
              <a:t>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098" name="Picture 2" descr="C:\Users\Света\Desktop\отчет\20220506_114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140968"/>
            <a:ext cx="3672408" cy="2754305"/>
          </a:xfrm>
          <a:prstGeom prst="rect">
            <a:avLst/>
          </a:prstGeom>
          <a:noFill/>
        </p:spPr>
      </p:pic>
      <p:pic>
        <p:nvPicPr>
          <p:cNvPr id="5" name="Picture 2" descr="F:\для наташи\фото для презентации\0.   наш детский сад\IMG_1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692696"/>
            <a:ext cx="2927813" cy="2195860"/>
          </a:xfrm>
          <a:prstGeom prst="rect">
            <a:avLst/>
          </a:prstGeom>
          <a:noFill/>
        </p:spPr>
      </p:pic>
      <p:pic>
        <p:nvPicPr>
          <p:cNvPr id="4099" name="Picture 3" descr="G:\РАЗНОЕ\аттестация и награждение\аттестация 01.11.2018\документы\ФОТО\участок\цветник\IMG_20180821_110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645024"/>
            <a:ext cx="3707904" cy="27809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3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5865515"/>
          </a:xfrm>
        </p:spPr>
        <p:txBody>
          <a:bodyPr/>
          <a:lstStyle/>
          <a:p>
            <a:pPr marL="0" algn="just">
              <a:buNone/>
            </a:pPr>
            <a:r>
              <a:rPr lang="ru-RU" sz="2800" dirty="0"/>
              <a:t>Обучая ребят простейшим приемам труда, мы, воспитатели, стараемся объяснить необходимость и целесообразность этого труда, помочь испытывать радость от хорошо выполненной работы.</a:t>
            </a:r>
            <a:r>
              <a:rPr lang="ru-RU" dirty="0"/>
              <a:t>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122" name="Picture 2" descr="F:\Садик ФОТО\Для дисков\Сенька\20210910_112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204864"/>
            <a:ext cx="5508104" cy="413107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332657"/>
            <a:ext cx="4176464" cy="2016223"/>
          </a:xfrm>
        </p:spPr>
        <p:txBody>
          <a:bodyPr>
            <a:normAutofit/>
          </a:bodyPr>
          <a:lstStyle/>
          <a:p>
            <a:pPr marL="0" algn="just">
              <a:buNone/>
            </a:pPr>
            <a:r>
              <a:rPr lang="ru-RU" dirty="0" smtClean="0"/>
              <a:t>В </a:t>
            </a:r>
            <a:r>
              <a:rPr lang="ru-RU" dirty="0"/>
              <a:t>зимний и осенний </a:t>
            </a:r>
            <a:r>
              <a:rPr lang="ru-RU" dirty="0" smtClean="0"/>
              <a:t>период дети трудятся </a:t>
            </a:r>
            <a:r>
              <a:rPr lang="ru-RU" dirty="0"/>
              <a:t>в уголке природы. </a:t>
            </a:r>
            <a:endParaRPr lang="ru-RU" dirty="0" smtClean="0"/>
          </a:p>
          <a:p>
            <a:pPr marL="0" algn="just">
              <a:buNone/>
            </a:pPr>
            <a:endParaRPr lang="ru-RU" dirty="0"/>
          </a:p>
          <a:p>
            <a:pPr marL="0" algn="just">
              <a:buNone/>
            </a:pPr>
            <a:endParaRPr lang="ru-RU" dirty="0" smtClean="0"/>
          </a:p>
          <a:p>
            <a:pPr marL="0" algn="just">
              <a:buNone/>
            </a:pPr>
            <a:endParaRPr lang="ru-RU" dirty="0"/>
          </a:p>
          <a:p>
            <a:pPr marL="0" algn="just">
              <a:buNone/>
            </a:pPr>
            <a:endParaRPr lang="ru-RU" dirty="0"/>
          </a:p>
          <a:p>
            <a:pPr marL="0">
              <a:buNone/>
            </a:pPr>
            <a:endParaRPr lang="ru-RU" dirty="0"/>
          </a:p>
        </p:txBody>
      </p:sp>
      <p:pic>
        <p:nvPicPr>
          <p:cNvPr id="4" name="Picture 2" descr="F:\для наташи\фото для презентации\2.  круглый год общаемся с природой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56992"/>
            <a:ext cx="4011020" cy="2700162"/>
          </a:xfrm>
          <a:prstGeom prst="rect">
            <a:avLst/>
          </a:prstGeom>
          <a:noFill/>
        </p:spPr>
      </p:pic>
      <p:pic>
        <p:nvPicPr>
          <p:cNvPr id="6146" name="Picture 2" descr="F:\Садик ФОТО\фотки\виды садика\предметная среда новая\IMG_20181006_1545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4139952" cy="31049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44008" y="3933056"/>
            <a:ext cx="4176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Они учатся ухаживать за комнатными растениями. </a:t>
            </a:r>
            <a:endParaRPr lang="ru-RU" sz="3200" dirty="0"/>
          </a:p>
        </p:txBody>
      </p:sp>
    </p:spTree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741987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ru-RU" sz="2800" dirty="0"/>
              <a:t>В течение всего года мы с детьми ведем постоянные наблюдения за изменениями в природе. </a:t>
            </a:r>
          </a:p>
        </p:txBody>
      </p:sp>
      <p:pic>
        <p:nvPicPr>
          <p:cNvPr id="7172" name="Picture 4" descr="G:\РАЗНОЕ\аттестация и награждение\аттестация 01.11.2018\документы\ФОТО\наблюдения в природе\IMG_1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005064"/>
            <a:ext cx="3528392" cy="2646294"/>
          </a:xfrm>
          <a:prstGeom prst="rect">
            <a:avLst/>
          </a:prstGeom>
          <a:noFill/>
        </p:spPr>
      </p:pic>
      <p:pic>
        <p:nvPicPr>
          <p:cNvPr id="7174" name="Picture 6" descr="G:\РАЗНОЕ\аттестация и награждение\аттестация 01.11.2018\документы\ФОТО\участок\зона дикой природы\146_1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3686160" cy="2448272"/>
          </a:xfrm>
          <a:prstGeom prst="rect">
            <a:avLst/>
          </a:prstGeom>
          <a:noFill/>
        </p:spPr>
      </p:pic>
      <p:pic>
        <p:nvPicPr>
          <p:cNvPr id="9" name="Picture 2" descr="C:\Users\Света\Desktop\отчет\21-22\20220411_1138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844824"/>
            <a:ext cx="2808312" cy="314659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2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1168</TotalTime>
  <Words>609</Words>
  <Application>Microsoft Office PowerPoint</Application>
  <PresentationFormat>Экран (4:3)</PresentationFormat>
  <Paragraphs>67</Paragraphs>
  <Slides>32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Экологическое воспитание детей в разновозрастной группе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реализации проекта «Огород на окне». </dc:title>
  <dc:creator>Света</dc:creator>
  <cp:lastModifiedBy>Света</cp:lastModifiedBy>
  <cp:revision>112</cp:revision>
  <dcterms:created xsi:type="dcterms:W3CDTF">2022-04-17T11:25:15Z</dcterms:created>
  <dcterms:modified xsi:type="dcterms:W3CDTF">2023-09-29T18:49:47Z</dcterms:modified>
</cp:coreProperties>
</file>